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12192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 hidden="0"/>
          <p:cNvSpPr/>
          <p:nvPr isPhoto="0" userDrawn="0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Подзаголовок 8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727199" y="3200400"/>
            <a:ext cx="8534400" cy="1600200"/>
          </a:xfrm>
        </p:spPr>
        <p:txBody>
          <a:bodyPr/>
          <a:lstStyle>
            <a:lvl1pPr marL="0" indent="0" algn="ctr">
              <a:buNone/>
              <a:defRPr sz="3100">
                <a:solidFill>
                  <a:schemeClr val="tx2"/>
                </a:solidFill>
              </a:defRPr>
            </a:lvl1pPr>
            <a:lvl2pPr marL="548640" indent="0" algn="ctr">
              <a:buNone/>
            </a:lvl2pPr>
            <a:lvl3pPr marL="1097280" indent="0" algn="ctr">
              <a:buNone/>
            </a:lvl3pPr>
            <a:lvl4pPr marL="1645920" indent="0" algn="ctr">
              <a:buNone/>
            </a:lvl4pPr>
            <a:lvl5pPr marL="2194560" indent="0" algn="ctr">
              <a:buNone/>
            </a:lvl5pPr>
            <a:lvl6pPr marL="2743200" indent="0" algn="ctr">
              <a:buNone/>
            </a:lvl6pPr>
            <a:lvl7pPr marL="3291840" indent="0" algn="ctr">
              <a:buNone/>
            </a:lvl7pPr>
            <a:lvl8pPr marL="3840480" indent="0" algn="ctr">
              <a:buNone/>
            </a:lvl8pPr>
            <a:lvl9pPr marL="4389120" indent="0" algn="ctr">
              <a:buNone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27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дата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Нижний колонтитул 16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Прямоугольник 6" hidden="0"/>
          <p:cNvSpPr/>
          <p:nvPr isPhoto="0" userDrawn="0"/>
        </p:nvSpPr>
        <p:spPr bwMode="auto">
          <a:xfrm>
            <a:off x="83911" y="1449304"/>
            <a:ext cx="12028715" cy="1527349"/>
          </a:xfrm>
          <a:prstGeom prst="rect">
            <a:avLst/>
          </a:prstGeom>
          <a:solidFill>
            <a:schemeClr val="accent1"/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Прямоугольник 9" hidden="0"/>
          <p:cNvSpPr/>
          <p:nvPr isPhoto="0" userDrawn="0"/>
        </p:nvSpPr>
        <p:spPr bwMode="auto">
          <a:xfrm>
            <a:off x="83911" y="1396721"/>
            <a:ext cx="12028715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Прямоугольник 10" hidden="0"/>
          <p:cNvSpPr/>
          <p:nvPr isPhoto="0" userDrawn="0"/>
        </p:nvSpPr>
        <p:spPr bwMode="auto">
          <a:xfrm>
            <a:off x="83911" y="2976650"/>
            <a:ext cx="12028715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Заголовок 7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09600" y="1505932"/>
            <a:ext cx="10972800" cy="1470025"/>
          </a:xfrm>
        </p:spPr>
        <p:txBody>
          <a:bodyPr anchor="ctr"/>
          <a:lstStyle>
            <a:lvl1pPr algn="ctr">
              <a:defRPr lang="en-US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  <p:hf dt="0" ftr="0" hdr="0" sldNum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Вертикальный заголовок и текст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8839200" y="274642"/>
            <a:ext cx="268224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1219200" y="274641"/>
            <a:ext cx="7416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4CBEAF9-9E58-4CC8-A6FF-6DD8A58DEEA4}" type="datetimeFigureOut">
              <a:rPr lang="en-US">
                <a:solidFill>
                  <a:srgbClr val="696464"/>
                </a:solidFill>
              </a:rPr>
              <a:t/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</p:spTree>
  </p:cSld>
  <p:clrMapOvr>
    <a:masterClrMapping/>
  </p:clrMapOvr>
  <p:hf dt="0" ftr="0" hdr="0" sldNum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Заголовок, подзаголовок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1703084" y="203009"/>
            <a:ext cx="508001" cy="366182"/>
          </a:xfrm>
          <a:prstGeom prst="rect">
            <a:avLst/>
          </a:prstGeom>
          <a:solidFill>
            <a:srgbClr val="E04E39"/>
          </a:solidFill>
        </p:spPr>
        <p:txBody>
          <a:bodyPr anchor="ctr"/>
          <a:lstStyle>
            <a:lvl1pPr algn="ctr">
              <a:defRPr sz="1100" b="1">
                <a:solidFill>
                  <a:schemeClr val="bg1"/>
                </a:solidFill>
              </a:defRPr>
            </a:lvl1pPr>
          </a:lstStyle>
          <a:p>
            <a:pPr defTabSz="1237951">
              <a:defRPr/>
            </a:pPr>
            <a:fld id="{C136B7D2-B98C-44FD-8D04-7EC62A564975}" type="slidenum">
              <a:rPr lang="en-US">
                <a:solidFill>
                  <a:prstClr val="white"/>
                </a:solidFill>
              </a:rPr>
              <a:t/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1" hidden="0"/>
          <p:cNvSpPr>
            <a:spLocks noGrp="1"/>
          </p:cNvSpPr>
          <p:nvPr isPhoto="0" userDrawn="0">
            <p:ph type="title" hasCustomPrompt="1"/>
          </p:nvPr>
        </p:nvSpPr>
        <p:spPr bwMode="auto"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9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" name="Text Placeholder 3" hidden="0"/>
          <p:cNvSpPr>
            <a:spLocks noGrp="1"/>
          </p:cNvSpPr>
          <p:nvPr isPhoto="0" userDrawn="0">
            <p:ph type="body" sz="half" idx="2" hasCustomPrompt="1"/>
          </p:nvPr>
        </p:nvSpPr>
        <p:spPr bwMode="auto"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700" b="1">
                <a:solidFill>
                  <a:schemeClr val="bg1">
                    <a:lumMod val="75000"/>
                  </a:schemeClr>
                </a:solidFill>
              </a:defRPr>
            </a:lvl1pPr>
            <a:lvl2pPr marL="548640" indent="0">
              <a:buNone/>
              <a:defRPr sz="145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>
              <a:defRPr/>
            </a:pPr>
            <a:r>
              <a:rPr lang="en-US"/>
              <a:t>SUBTEXT GOES HERE</a:t>
            </a:r>
            <a:endParaRPr/>
          </a:p>
        </p:txBody>
      </p:sp>
      <p:grpSp>
        <p:nvGrpSpPr>
          <p:cNvPr id="7" name="Group 7" hidden="0"/>
          <p:cNvGrpSpPr/>
          <p:nvPr isPhoto="0" userDrawn="1"/>
        </p:nvGrpSpPr>
        <p:grpSpPr bwMode="auto"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8" name="Group 43" hidden="0"/>
            <p:cNvGrpSpPr/>
            <p:nvPr isPhoto="0" userDrawn="0"/>
          </p:nvGrpSpPr>
          <p:grpSpPr bwMode="auto">
            <a:xfrm>
              <a:off x="0" y="2573904"/>
              <a:ext cx="3752334" cy="44695"/>
              <a:chOff x="0" y="2573904"/>
              <a:chExt cx="3752334" cy="44695"/>
            </a:xfrm>
          </p:grpSpPr>
          <p:sp>
            <p:nvSpPr>
              <p:cNvPr id="9" name="Rectangle 17" hidden="0"/>
              <p:cNvSpPr/>
              <p:nvPr isPhoto="0" userDrawn="0"/>
            </p:nvSpPr>
            <p:spPr bwMode="auto"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18" hidden="0"/>
              <p:cNvSpPr/>
              <p:nvPr isPhoto="0" userDrawn="0"/>
            </p:nvSpPr>
            <p:spPr bwMode="auto"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Rectangle 19" hidden="0"/>
              <p:cNvSpPr/>
              <p:nvPr isPhoto="0" userDrawn="0"/>
            </p:nvSpPr>
            <p:spPr bwMode="auto"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2" name="Group 44" hidden="0"/>
            <p:cNvGrpSpPr/>
            <p:nvPr isPhoto="0" userDrawn="0"/>
          </p:nvGrpSpPr>
          <p:grpSpPr bwMode="auto">
            <a:xfrm>
              <a:off x="3752334" y="2573904"/>
              <a:ext cx="5014943" cy="44695"/>
              <a:chOff x="0" y="2573904"/>
              <a:chExt cx="5014943" cy="44695"/>
            </a:xfrm>
          </p:grpSpPr>
          <p:sp>
            <p:nvSpPr>
              <p:cNvPr id="13" name="Rectangle 11" hidden="0"/>
              <p:cNvSpPr/>
              <p:nvPr isPhoto="0" userDrawn="0"/>
            </p:nvSpPr>
            <p:spPr bwMode="auto"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2" hidden="0"/>
              <p:cNvSpPr/>
              <p:nvPr isPhoto="0" userDrawn="0"/>
            </p:nvSpPr>
            <p:spPr bwMode="auto"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Rectangle 13" hidden="0"/>
              <p:cNvSpPr/>
              <p:nvPr isPhoto="0" userDrawn="0"/>
            </p:nvSpPr>
            <p:spPr bwMode="auto"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 hidden="0"/>
              <p:cNvSpPr/>
              <p:nvPr isPhoto="0" userDrawn="0"/>
            </p:nvSpPr>
            <p:spPr bwMode="auto">
              <a:xfrm>
                <a:off x="3752334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пустой бланк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1703084" y="203009"/>
            <a:ext cx="508001" cy="366182"/>
          </a:xfrm>
          <a:prstGeom prst="rect">
            <a:avLst/>
          </a:prstGeom>
          <a:solidFill>
            <a:srgbClr val="E04E39"/>
          </a:solidFill>
        </p:spPr>
        <p:txBody>
          <a:bodyPr anchor="ctr"/>
          <a:lstStyle>
            <a:lvl1pPr algn="ctr">
              <a:defRPr sz="1100" b="1">
                <a:solidFill>
                  <a:schemeClr val="bg1"/>
                </a:solidFill>
              </a:defRPr>
            </a:lvl1pPr>
          </a:lstStyle>
          <a:p>
            <a:pPr defTabSz="1237951">
              <a:defRPr/>
            </a:pPr>
            <a:fld id="{C136B7D2-B98C-44FD-8D04-7EC62A564975}" type="slidenum">
              <a:rPr lang="en-US">
                <a:solidFill>
                  <a:prstClr val="white"/>
                </a:solidFill>
              </a:rPr>
              <a:t/>
            </a:fld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Group 7" hidden="0"/>
          <p:cNvGrpSpPr/>
          <p:nvPr isPhoto="0" userDrawn="1"/>
        </p:nvGrpSpPr>
        <p:grpSpPr bwMode="auto"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5" name="Group 43" hidden="0"/>
            <p:cNvGrpSpPr/>
            <p:nvPr isPhoto="0" userDrawn="0"/>
          </p:nvGrpSpPr>
          <p:grpSpPr bwMode="auto">
            <a:xfrm>
              <a:off x="0" y="2573904"/>
              <a:ext cx="3752334" cy="44695"/>
              <a:chOff x="0" y="2573904"/>
              <a:chExt cx="3752334" cy="44695"/>
            </a:xfrm>
          </p:grpSpPr>
          <p:sp>
            <p:nvSpPr>
              <p:cNvPr id="6" name="Rectangle 17" hidden="0"/>
              <p:cNvSpPr/>
              <p:nvPr isPhoto="0" userDrawn="0"/>
            </p:nvSpPr>
            <p:spPr bwMode="auto"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7" name="Rectangle 18" hidden="0"/>
              <p:cNvSpPr/>
              <p:nvPr isPhoto="0" userDrawn="0"/>
            </p:nvSpPr>
            <p:spPr bwMode="auto"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8" name="Rectangle 19" hidden="0"/>
              <p:cNvSpPr/>
              <p:nvPr isPhoto="0" userDrawn="0"/>
            </p:nvSpPr>
            <p:spPr bwMode="auto"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9" name="Group 44" hidden="0"/>
            <p:cNvGrpSpPr/>
            <p:nvPr isPhoto="0" userDrawn="0"/>
          </p:nvGrpSpPr>
          <p:grpSpPr bwMode="auto">
            <a:xfrm>
              <a:off x="3752334" y="2573904"/>
              <a:ext cx="5014943" cy="44695"/>
              <a:chOff x="0" y="2573904"/>
              <a:chExt cx="5014943" cy="44695"/>
            </a:xfrm>
          </p:grpSpPr>
          <p:sp>
            <p:nvSpPr>
              <p:cNvPr id="10" name="Rectangle 11" hidden="0"/>
              <p:cNvSpPr/>
              <p:nvPr isPhoto="0" userDrawn="0"/>
            </p:nvSpPr>
            <p:spPr bwMode="auto"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Rectangle 12" hidden="0"/>
              <p:cNvSpPr/>
              <p:nvPr isPhoto="0" userDrawn="0"/>
            </p:nvSpPr>
            <p:spPr bwMode="auto"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3" hidden="0"/>
              <p:cNvSpPr/>
              <p:nvPr isPhoto="0" userDrawn="0"/>
            </p:nvSpPr>
            <p:spPr bwMode="auto"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5" hidden="0"/>
              <p:cNvSpPr/>
              <p:nvPr isPhoto="0" userDrawn="0"/>
            </p:nvSpPr>
            <p:spPr bwMode="auto">
              <a:xfrm>
                <a:off x="3752334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4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1703084" y="203009"/>
            <a:ext cx="508001" cy="366182"/>
          </a:xfrm>
          <a:prstGeom prst="rect">
            <a:avLst/>
          </a:prstGeom>
          <a:solidFill>
            <a:srgbClr val="E04E39"/>
          </a:solidFill>
        </p:spPr>
        <p:txBody>
          <a:bodyPr anchor="ctr"/>
          <a:lstStyle>
            <a:lvl1pPr algn="ctr">
              <a:defRPr sz="1100" b="1">
                <a:solidFill>
                  <a:schemeClr val="bg1"/>
                </a:solidFill>
              </a:defRPr>
            </a:lvl1pPr>
          </a:lstStyle>
          <a:p>
            <a:pPr defTabSz="1237951">
              <a:defRPr/>
            </a:pPr>
            <a:fld id="{C136B7D2-B98C-44FD-8D04-7EC62A564975}" type="slidenum">
              <a:rPr lang="en-US">
                <a:solidFill>
                  <a:prstClr val="white"/>
                </a:solidFill>
              </a:rPr>
              <a:t/>
            </a:fld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Заголовок, подзаголовок право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1703084" y="203009"/>
            <a:ext cx="508001" cy="366182"/>
          </a:xfrm>
          <a:prstGeom prst="rect">
            <a:avLst/>
          </a:prstGeom>
        </p:spPr>
        <p:txBody>
          <a:bodyPr anchor="ctr"/>
          <a:lstStyle>
            <a:lvl1pPr algn="ctr">
              <a:defRPr sz="1100" b="1">
                <a:solidFill>
                  <a:schemeClr val="bg1"/>
                </a:solidFill>
              </a:defRPr>
            </a:lvl1pPr>
          </a:lstStyle>
          <a:p>
            <a:pPr defTabSz="1237951">
              <a:defRPr/>
            </a:pPr>
            <a:fld id="{C136B7D2-B98C-44FD-8D04-7EC62A564975}" type="slidenum">
              <a:rPr lang="en-US">
                <a:solidFill>
                  <a:prstClr val="white"/>
                </a:solidFill>
              </a:rPr>
              <a:t/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1" hidden="0"/>
          <p:cNvSpPr>
            <a:spLocks noGrp="1"/>
          </p:cNvSpPr>
          <p:nvPr isPhoto="0" userDrawn="0">
            <p:ph type="title" hasCustomPrompt="1"/>
          </p:nvPr>
        </p:nvSpPr>
        <p:spPr bwMode="auto">
          <a:xfrm>
            <a:off x="3791720" y="1201530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4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" name="Text Placeholder 3" hidden="0"/>
          <p:cNvSpPr>
            <a:spLocks noGrp="1"/>
          </p:cNvSpPr>
          <p:nvPr isPhoto="0" userDrawn="0">
            <p:ph type="body" sz="half" idx="2" hasCustomPrompt="1"/>
          </p:nvPr>
        </p:nvSpPr>
        <p:spPr bwMode="auto">
          <a:xfrm>
            <a:off x="5823720" y="1672896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250" b="1" i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548640" indent="0">
              <a:buNone/>
              <a:defRPr sz="145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>
              <a:defRPr/>
            </a:pPr>
            <a:r>
              <a:rPr lang="en-US"/>
              <a:t>Subtext Goes Here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Заголовок, подзаголовок 2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1"/>
          </p:nvPr>
        </p:nvSpPr>
        <p:spPr bwMode="auto"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9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Text Placeholder 3" hidden="0"/>
          <p:cNvSpPr>
            <a:spLocks noGrp="1"/>
          </p:cNvSpPr>
          <p:nvPr isPhoto="0" userDrawn="0">
            <p:ph type="body" sz="half" idx="2" hasCustomPrompt="1"/>
          </p:nvPr>
        </p:nvSpPr>
        <p:spPr bwMode="auto"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700" b="1">
                <a:solidFill>
                  <a:schemeClr val="bg1">
                    <a:lumMod val="75000"/>
                  </a:schemeClr>
                </a:solidFill>
              </a:defRPr>
            </a:lvl1pPr>
            <a:lvl2pPr marL="548640" indent="0">
              <a:buNone/>
              <a:defRPr sz="145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>
              <a:defRPr/>
            </a:pPr>
            <a:r>
              <a:rPr lang="en-US"/>
              <a:t>SUBTEXT GOES HERE</a:t>
            </a:r>
            <a:endParaRPr/>
          </a:p>
        </p:txBody>
      </p:sp>
      <p:sp>
        <p:nvSpPr>
          <p:cNvPr id="6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1703084" y="203009"/>
            <a:ext cx="508001" cy="366182"/>
          </a:xfrm>
          <a:prstGeom prst="rect">
            <a:avLst/>
          </a:prstGeom>
        </p:spPr>
        <p:txBody>
          <a:bodyPr anchor="ctr"/>
          <a:lstStyle>
            <a:lvl1pPr algn="ctr">
              <a:defRPr sz="1100" b="1">
                <a:solidFill>
                  <a:schemeClr val="bg1"/>
                </a:solidFill>
              </a:defRPr>
            </a:lvl1pPr>
          </a:lstStyle>
          <a:p>
            <a:pPr defTabSz="1237951">
              <a:defRPr/>
            </a:pPr>
            <a:fld id="{C136B7D2-B98C-44FD-8D04-7EC62A564975}" type="slidenum">
              <a:rPr lang="en-US">
                <a:solidFill>
                  <a:prstClr val="white"/>
                </a:solidFill>
              </a:rPr>
              <a:t/>
            </a:fld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пустой макет с подвалом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1703084" y="203009"/>
            <a:ext cx="508001" cy="366182"/>
          </a:xfrm>
          <a:prstGeom prst="rect">
            <a:avLst/>
          </a:prstGeom>
        </p:spPr>
        <p:txBody>
          <a:bodyPr anchor="ctr"/>
          <a:lstStyle>
            <a:lvl1pPr algn="ctr">
              <a:defRPr sz="1100" b="1">
                <a:solidFill>
                  <a:schemeClr val="bg1"/>
                </a:solidFill>
              </a:defRPr>
            </a:lvl1pPr>
          </a:lstStyle>
          <a:p>
            <a:pPr defTabSz="1237951">
              <a:defRPr/>
            </a:pPr>
            <a:fld id="{C136B7D2-B98C-44FD-8D04-7EC62A564975}" type="slidenum">
              <a:rPr lang="en-US">
                <a:solidFill>
                  <a:prstClr val="white"/>
                </a:solidFill>
              </a:rPr>
              <a:t/>
            </a:fld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7" hidden="0"/>
          <p:cNvGrpSpPr/>
          <p:nvPr isPhoto="0" userDrawn="1"/>
        </p:nvGrpSpPr>
        <p:grpSpPr bwMode="auto"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6" name="Group 43" hidden="0"/>
            <p:cNvGrpSpPr/>
            <p:nvPr isPhoto="0" userDrawn="0"/>
          </p:nvGrpSpPr>
          <p:grpSpPr bwMode="auto">
            <a:xfrm>
              <a:off x="0" y="2573904"/>
              <a:ext cx="3752334" cy="44695"/>
              <a:chOff x="0" y="2573904"/>
              <a:chExt cx="3752334" cy="44695"/>
            </a:xfrm>
          </p:grpSpPr>
          <p:sp>
            <p:nvSpPr>
              <p:cNvPr id="7" name="Rectangle 14" hidden="0"/>
              <p:cNvSpPr/>
              <p:nvPr isPhoto="0" userDrawn="0"/>
            </p:nvSpPr>
            <p:spPr bwMode="auto"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8" name="Rectangle 15" hidden="0"/>
              <p:cNvSpPr/>
              <p:nvPr isPhoto="0" userDrawn="0"/>
            </p:nvSpPr>
            <p:spPr bwMode="auto"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Rectangle 16" hidden="0"/>
              <p:cNvSpPr/>
              <p:nvPr isPhoto="0" userDrawn="0"/>
            </p:nvSpPr>
            <p:spPr bwMode="auto"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 hidden="0"/>
            <p:cNvGrpSpPr/>
            <p:nvPr isPhoto="0" userDrawn="0"/>
          </p:nvGrpSpPr>
          <p:grpSpPr bwMode="auto">
            <a:xfrm>
              <a:off x="3752334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 hidden="0"/>
              <p:cNvSpPr/>
              <p:nvPr isPhoto="0" userDrawn="0"/>
            </p:nvSpPr>
            <p:spPr bwMode="auto"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 hidden="0"/>
              <p:cNvSpPr/>
              <p:nvPr isPhoto="0" userDrawn="0"/>
            </p:nvSpPr>
            <p:spPr bwMode="auto"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 hidden="0"/>
              <p:cNvSpPr/>
              <p:nvPr isPhoto="0" userDrawn="0"/>
            </p:nvSpPr>
            <p:spPr bwMode="auto"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 hidden="0"/>
              <p:cNvSpPr/>
              <p:nvPr isPhoto="0" userDrawn="0"/>
            </p:nvSpPr>
            <p:spPr bwMode="auto">
              <a:xfrm>
                <a:off x="3752334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37951">
                  <a:defRPr/>
                </a:pPr>
                <a:endParaRPr lang="en-US" sz="2400">
                  <a:solidFill>
                    <a:prstClr val="white"/>
                  </a:solidFill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Заголовок, подзаголовок мойбизнес 2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1703084" y="203009"/>
            <a:ext cx="508001" cy="366182"/>
          </a:xfrm>
          <a:prstGeom prst="rect">
            <a:avLst/>
          </a:prstGeom>
        </p:spPr>
        <p:txBody>
          <a:bodyPr anchor="ctr"/>
          <a:lstStyle>
            <a:lvl1pPr algn="ctr">
              <a:defRPr sz="1100" b="1">
                <a:solidFill>
                  <a:schemeClr val="bg1"/>
                </a:solidFill>
              </a:defRPr>
            </a:lvl1pPr>
          </a:lstStyle>
          <a:p>
            <a:pPr defTabSz="1237951">
              <a:defRPr/>
            </a:pPr>
            <a:fld id="{C136B7D2-B98C-44FD-8D04-7EC62A564975}" type="slidenum">
              <a:rPr lang="en-US">
                <a:solidFill>
                  <a:prstClr val="white"/>
                </a:solidFill>
              </a:rPr>
              <a:t/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1" hidden="0"/>
          <p:cNvSpPr>
            <a:spLocks noGrp="1"/>
          </p:cNvSpPr>
          <p:nvPr isPhoto="0" userDrawn="0">
            <p:ph type="title" hasCustomPrompt="1"/>
          </p:nvPr>
        </p:nvSpPr>
        <p:spPr bwMode="auto"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9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" name="Text Placeholder 3" hidden="0"/>
          <p:cNvSpPr>
            <a:spLocks noGrp="1"/>
          </p:cNvSpPr>
          <p:nvPr isPhoto="0" userDrawn="0">
            <p:ph type="body" sz="half" idx="2" hasCustomPrompt="1"/>
          </p:nvPr>
        </p:nvSpPr>
        <p:spPr bwMode="auto"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700" b="1">
                <a:solidFill>
                  <a:schemeClr val="bg1">
                    <a:lumMod val="75000"/>
                  </a:schemeClr>
                </a:solidFill>
              </a:defRPr>
            </a:lvl1pPr>
            <a:lvl2pPr marL="548640" indent="0">
              <a:buNone/>
              <a:defRPr sz="145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>
              <a:defRPr/>
            </a:pPr>
            <a:r>
              <a:rPr lang="en-US"/>
              <a:t>SUBTEXT GOES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Мой бизнес 2020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1703084" y="203009"/>
            <a:ext cx="508001" cy="366182"/>
          </a:xfrm>
          <a:prstGeom prst="rect">
            <a:avLst/>
          </a:prstGeom>
        </p:spPr>
        <p:txBody>
          <a:bodyPr anchor="ctr"/>
          <a:lstStyle>
            <a:lvl1pPr algn="ctr">
              <a:defRPr sz="1100" b="1">
                <a:solidFill>
                  <a:schemeClr val="bg1"/>
                </a:solidFill>
              </a:defRPr>
            </a:lvl1pPr>
          </a:lstStyle>
          <a:p>
            <a:pPr defTabSz="1237951">
              <a:defRPr/>
            </a:pPr>
            <a:fld id="{C136B7D2-B98C-44FD-8D04-7EC62A564975}" type="slidenum">
              <a:rPr lang="en-US">
                <a:solidFill>
                  <a:prstClr val="white"/>
                </a:solidFill>
              </a:rPr>
              <a:t/>
            </a:fld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Заголовок раздела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 hidden="0"/>
          <p:cNvSpPr/>
          <p:nvPr isPhoto="0" userDrawn="0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963084" y="952501"/>
            <a:ext cx="10363200" cy="1362074"/>
          </a:xfrm>
        </p:spPr>
        <p:txBody>
          <a:bodyPr anchor="b" anchorCtr="0"/>
          <a:lstStyle>
            <a:lvl1pPr algn="l">
              <a:buNone/>
              <a:defRPr sz="48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963084" y="2547939"/>
            <a:ext cx="10363200" cy="1338263"/>
          </a:xfrm>
        </p:spPr>
        <p:txBody>
          <a:bodyPr anchor="t" anchorCtr="0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1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4CBEAF9-9E58-4CC8-A6FF-6DD8A58DEEA4}" type="datetimeFigureOut">
              <a:rPr lang="en-US">
                <a:solidFill>
                  <a:srgbClr val="696464"/>
                </a:solidFill>
              </a:rPr>
              <a:t/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1066800" y="6172200"/>
            <a:ext cx="5334000" cy="457200"/>
          </a:xfrm>
        </p:spPr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Прямоугольник 6" hidden="0"/>
          <p:cNvSpPr/>
          <p:nvPr isPhoto="0" userDrawn="0"/>
        </p:nvSpPr>
        <p:spPr bwMode="auto">
          <a:xfrm flipV="1">
            <a:off x="92553" y="2376830"/>
            <a:ext cx="12018020" cy="91440"/>
          </a:xfrm>
          <a:prstGeom prst="rect">
            <a:avLst/>
          </a:prstGeom>
          <a:solidFill>
            <a:schemeClr val="accent1"/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Прямоугольник 7" hidden="0"/>
          <p:cNvSpPr/>
          <p:nvPr isPhoto="0" userDrawn="0"/>
        </p:nvSpPr>
        <p:spPr bwMode="auto">
          <a:xfrm>
            <a:off x="92198" y="2341478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Прямоугольник 8" hidden="0"/>
          <p:cNvSpPr/>
          <p:nvPr isPhoto="0" userDrawn="0"/>
        </p:nvSpPr>
        <p:spPr bwMode="auto">
          <a:xfrm>
            <a:off x="91078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</p:spTree>
  </p:cSld>
  <p:clrMapOvr>
    <a:masterClrMapping/>
  </p:clrMapOvr>
  <p:hf dt="0" ftr="0" hdr="0" sldNum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woObj" userDrawn="1">
  <p:cSld name="Два объекта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4CBEAF9-9E58-4CC8-A6FF-6DD8A58DEEA4}" type="datetimeFigureOut">
              <a:rPr lang="en-US">
                <a:solidFill>
                  <a:srgbClr val="696464"/>
                </a:solidFill>
              </a:rPr>
              <a:t/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Содержимое 8" hidden="0"/>
          <p:cNvSpPr>
            <a:spLocks noGrp="1"/>
          </p:cNvSpPr>
          <p:nvPr isPhoto="0" userDrawn="0">
            <p:ph sz="quarter" idx="1" hasCustomPrompt="0"/>
          </p:nvPr>
        </p:nvSpPr>
        <p:spPr bwMode="auto">
          <a:xfrm>
            <a:off x="1219200" y="1447800"/>
            <a:ext cx="4998720" cy="4572000"/>
          </a:xfrm>
        </p:spPr>
        <p:txBody>
          <a:bodyPr vert="horz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Содержимое 10" hidden="0"/>
          <p:cNvSpPr>
            <a:spLocks noGrp="1"/>
          </p:cNvSpPr>
          <p:nvPr isPhoto="0" userDrawn="0">
            <p:ph sz="quarter" idx="2" hasCustomPrompt="0"/>
          </p:nvPr>
        </p:nvSpPr>
        <p:spPr bwMode="auto">
          <a:xfrm>
            <a:off x="6578600" y="1447800"/>
            <a:ext cx="4998720" cy="4572000"/>
          </a:xfrm>
        </p:spPr>
        <p:txBody>
          <a:bodyPr vert="horz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p:hf dt="0" ftr="0" hdr="0" sldNum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woTxTwoObj" userDrawn="1">
  <p:cSld name="Сравнение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1219200" y="1447800"/>
            <a:ext cx="4978400" cy="762000"/>
          </a:xfrm>
          <a:prstGeom prst="rect">
            <a:avLst/>
          </a:prstGeo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9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400" b="1"/>
            </a:lvl2pPr>
            <a:lvl3pPr>
              <a:buNone/>
              <a:defRPr sz="215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3" hasCustomPrompt="0"/>
          </p:nvPr>
        </p:nvSpPr>
        <p:spPr bwMode="auto">
          <a:xfrm>
            <a:off x="6604000" y="1447800"/>
            <a:ext cx="4978400" cy="762000"/>
          </a:xfrm>
          <a:prstGeom prst="rect">
            <a:avLst/>
          </a:prstGeo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9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400" b="1"/>
            </a:lvl2pPr>
            <a:lvl3pPr>
              <a:buNone/>
              <a:defRPr sz="215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4CBEAF9-9E58-4CC8-A6FF-6DD8A58DEEA4}" type="datetimeFigureOut">
              <a:rPr lang="en-US">
                <a:solidFill>
                  <a:srgbClr val="696464"/>
                </a:solidFill>
              </a:rPr>
              <a:t/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Содержимое 10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1219200" y="2247900"/>
            <a:ext cx="4978400" cy="3886200"/>
          </a:xfrm>
        </p:spPr>
        <p:txBody>
          <a:bodyPr vert="horz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Содержимое 12" hidden="0"/>
          <p:cNvSpPr>
            <a:spLocks noGrp="1"/>
          </p:cNvSpPr>
          <p:nvPr isPhoto="0" userDrawn="0">
            <p:ph sz="half" idx="4" hasCustomPrompt="0"/>
          </p:nvPr>
        </p:nvSpPr>
        <p:spPr bwMode="auto">
          <a:xfrm>
            <a:off x="6604000" y="2247900"/>
            <a:ext cx="4978400" cy="3886200"/>
          </a:xfrm>
        </p:spPr>
        <p:txBody>
          <a:bodyPr vert="horz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p:hf dt="0" ftr="0" hdr="0" sldNum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Only" userDrawn="1">
  <p:cSld name="Только заголовок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4CBEAF9-9E58-4CC8-A6FF-6DD8A58DEEA4}" type="datetimeFigureOut">
              <a:rPr lang="en-US">
                <a:solidFill>
                  <a:srgbClr val="696464"/>
                </a:solidFill>
              </a:rPr>
              <a:t/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</p:spTree>
  </p:cSld>
  <p:clrMapOvr>
    <a:masterClrMapping/>
  </p:clrMapOvr>
  <p:hf dt="0" ftr="0" hdr="0" sldNum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Пустой слайд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4CBEAF9-9E58-4CC8-A6FF-6DD8A58DEEA4}" type="datetimeFigureOut">
              <a:rPr lang="en-US">
                <a:solidFill>
                  <a:srgbClr val="696464"/>
                </a:solidFill>
              </a:rPr>
              <a:t/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</p:spTree>
  </p:cSld>
  <p:clrMapOvr>
    <a:masterClrMapping/>
  </p:clrMapOvr>
  <p:hf dt="0" ftr="0" hdr="0" sldNum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Объект с подписью мойбизнес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 hidden="0"/>
          <p:cNvSpPr/>
          <p:nvPr isPhoto="0" userDrawn="0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8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Текст 2" hidden="0"/>
          <p:cNvSpPr>
            <a:spLocks noGrp="1"/>
          </p:cNvSpPr>
          <p:nvPr isPhoto="0" userDrawn="0">
            <p:ph type="body" idx="2" hasCustomPrompt="0"/>
          </p:nvPr>
        </p:nvSpPr>
        <p:spPr bwMode="auto"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2150"/>
            </a:lvl1pPr>
            <a:lvl2pPr>
              <a:buNone/>
              <a:defRPr sz="145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4CBEAF9-9E58-4CC8-A6FF-6DD8A58DEEA4}" type="datetimeFigureOut">
              <a:rPr lang="en-US">
                <a:solidFill>
                  <a:srgbClr val="696464"/>
                </a:solidFill>
              </a:rPr>
              <a:t/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Содержимое 10" hidden="0"/>
          <p:cNvSpPr>
            <a:spLocks noGrp="1"/>
          </p:cNvSpPr>
          <p:nvPr isPhoto="0" userDrawn="0">
            <p:ph sz="quarter" idx="1" hasCustomPrompt="0"/>
          </p:nvPr>
        </p:nvSpPr>
        <p:spPr bwMode="auto">
          <a:xfrm>
            <a:off x="3962400" y="1600200"/>
            <a:ext cx="7620000" cy="4495800"/>
          </a:xfrm>
        </p:spPr>
        <p:txBody>
          <a:bodyPr vert="horz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p:hf dt="0" ftr="0" hdr="0" sldNum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219200" y="4900550"/>
            <a:ext cx="9753600" cy="522287"/>
          </a:xfrm>
        </p:spPr>
        <p:txBody>
          <a:bodyPr anchor="ctr">
            <a:noAutofit/>
          </a:bodyPr>
          <a:lstStyle>
            <a:lvl1pPr algn="l">
              <a:buNone/>
              <a:defRPr sz="335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219200" y="5445826"/>
            <a:ext cx="9753600" cy="685800"/>
          </a:xfrm>
        </p:spPr>
        <p:txBody>
          <a:bodyPr/>
          <a:lstStyle>
            <a:lvl1pPr marL="0" indent="0">
              <a:buFontTx/>
              <a:buNone/>
              <a:defRPr sz="1900"/>
            </a:lvl1pPr>
            <a:lvl2pPr>
              <a:defRPr sz="145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4CBEAF9-9E58-4CC8-A6FF-6DD8A58DEEA4}" type="datetimeFigureOut">
              <a:rPr lang="en-US">
                <a:solidFill>
                  <a:srgbClr val="696464"/>
                </a:solidFill>
              </a:rPr>
              <a:t/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1219200" y="6172200"/>
            <a:ext cx="5181600" cy="457200"/>
          </a:xfrm>
        </p:spPr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Прямоугольник 10" hidden="0"/>
          <p:cNvSpPr/>
          <p:nvPr isPhoto="0" userDrawn="0"/>
        </p:nvSpPr>
        <p:spPr bwMode="auto">
          <a:xfrm flipV="1">
            <a:off x="91076" y="4683554"/>
            <a:ext cx="12009120" cy="91440"/>
          </a:xfrm>
          <a:prstGeom prst="rect">
            <a:avLst/>
          </a:prstGeom>
          <a:solidFill>
            <a:schemeClr val="accent1"/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Прямоугольник 11" hidden="0"/>
          <p:cNvSpPr/>
          <p:nvPr isPhoto="0" userDrawn="0"/>
        </p:nvSpPr>
        <p:spPr bwMode="auto">
          <a:xfrm>
            <a:off x="91347" y="4650476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Прямоугольник 12" hidden="0"/>
          <p:cNvSpPr/>
          <p:nvPr isPhoto="0" userDrawn="0"/>
        </p:nvSpPr>
        <p:spPr bwMode="auto">
          <a:xfrm>
            <a:off x="91350" y="4773226"/>
            <a:ext cx="12008849" cy="4880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91081" y="66675"/>
            <a:ext cx="12002497" cy="4581526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850"/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  <p:hf dt="0" ftr="0" hdr="0" sldNum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74CBEAF9-9E58-4CC8-A6FF-6DD8A58DEEA4}" type="datetimeFigureOut">
              <a:rPr lang="en-US">
                <a:solidFill>
                  <a:srgbClr val="696464"/>
                </a:solidFill>
              </a:rPr>
              <a:t/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</p:spTree>
  </p:cSld>
  <p:clrMapOvr>
    <a:masterClrMapping/>
  </p:clrMapOvr>
  <p:hf dt="0" ftr="0" hdr="0" sldNum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 hidden="0"/>
          <p:cNvSpPr/>
          <p:nvPr isPhoto="0" userDrawn="0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37951"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5" name="Заголовок 2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219200" y="274639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Текст 1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1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8229600" y="6191249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>
              <a:defRPr sz="1700">
                <a:solidFill>
                  <a:schemeClr val="tx2"/>
                </a:solidFill>
              </a:defRPr>
            </a:lvl1pPr>
          </a:lstStyle>
          <a:p>
            <a:pPr defTabSz="1237951">
              <a:defRPr/>
            </a:pPr>
            <a:r>
              <a:rPr lang="ru-RU">
                <a:solidFill>
                  <a:srgbClr val="696464"/>
                </a:solidFill>
              </a:rPr>
              <a:t>дата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Нижний колонтитул 2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>
              <a:defRPr sz="1700">
                <a:solidFill>
                  <a:schemeClr val="tx2"/>
                </a:solidFill>
              </a:defRPr>
            </a:lvl1pPr>
          </a:lstStyle>
          <a:p>
            <a:pPr defTabSz="1237951">
              <a:defRPr/>
            </a:pPr>
            <a:endParaRPr lang="en-US">
              <a:solidFill>
                <a:srgbClr val="696464"/>
              </a:solidFill>
            </a:endParaRP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hf dt="0" ftr="0" hdr="0" sldNum="1"/>
  <p:txStyles>
    <p:titleStyle>
      <a:lvl1pPr algn="l">
        <a:spcBef>
          <a:spcPts val="0"/>
        </a:spcBef>
        <a:buNone/>
        <a:defRPr sz="48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9184" indent="-329184" algn="l">
        <a:spcBef>
          <a:spcPts val="696"/>
        </a:spcBef>
        <a:buClr>
          <a:schemeClr val="accent1"/>
        </a:buClr>
        <a:buSzPct val="85000"/>
        <a:buFont typeface="Wingdings 2"/>
        <a:buChar char="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74320" algn="l">
        <a:spcBef>
          <a:spcPts val="444"/>
        </a:spcBef>
        <a:buClr>
          <a:schemeClr val="accent2"/>
        </a:buClr>
        <a:buSzPct val="85000"/>
        <a:buFont typeface="Wingdings 2"/>
        <a:buChar char=""/>
        <a:defRPr sz="2900">
          <a:solidFill>
            <a:schemeClr val="tx1"/>
          </a:solidFill>
          <a:latin typeface="+mn-lt"/>
          <a:ea typeface="+mn-ea"/>
          <a:cs typeface="+mn-cs"/>
        </a:defRPr>
      </a:lvl2pPr>
      <a:lvl3pPr marL="987552" indent="-274320" algn="l">
        <a:spcBef>
          <a:spcPts val="444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316736" indent="-274320" algn="l">
        <a:spcBef>
          <a:spcPts val="444"/>
        </a:spcBef>
        <a:buClr>
          <a:schemeClr val="accent3"/>
        </a:buClr>
        <a:buSzPct val="80000"/>
        <a:buFont typeface="Wingdings 2"/>
        <a:buChar char=""/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74320" algn="l">
        <a:spcBef>
          <a:spcPts val="444"/>
        </a:spcBef>
        <a:buClr>
          <a:schemeClr val="accent3"/>
        </a:buClr>
        <a:buFontTx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1975104" indent="-274320" algn="l">
        <a:spcBef>
          <a:spcPts val="444"/>
        </a:spcBef>
        <a:buClr>
          <a:schemeClr val="accent3"/>
        </a:buClr>
        <a:buChar char="•"/>
        <a:defRPr sz="2150">
          <a:solidFill>
            <a:schemeClr val="tx1"/>
          </a:solidFill>
          <a:latin typeface="+mn-lt"/>
          <a:ea typeface="+mn-ea"/>
          <a:cs typeface="+mn-cs"/>
        </a:defRPr>
      </a:lvl6pPr>
      <a:lvl7pPr marL="2304288" indent="-274320" algn="l">
        <a:spcBef>
          <a:spcPts val="444"/>
        </a:spcBef>
        <a:buClr>
          <a:schemeClr val="accent2"/>
        </a:buClr>
        <a:buChar char="•"/>
        <a:defRPr sz="2150">
          <a:solidFill>
            <a:schemeClr val="tx1"/>
          </a:solidFill>
          <a:latin typeface="+mn-lt"/>
          <a:ea typeface="+mn-ea"/>
          <a:cs typeface="+mn-cs"/>
        </a:defRPr>
      </a:lvl7pPr>
      <a:lvl8pPr marL="2633472" indent="-274320" algn="l">
        <a:spcBef>
          <a:spcPts val="444"/>
        </a:spcBef>
        <a:buClr>
          <a:schemeClr val="accent1">
            <a:tint val="60000"/>
          </a:schemeClr>
        </a:buClr>
        <a:buChar char="•"/>
        <a:defRPr sz="2150">
          <a:solidFill>
            <a:schemeClr val="tx1"/>
          </a:solidFill>
          <a:latin typeface="+mn-lt"/>
          <a:ea typeface="+mn-ea"/>
          <a:cs typeface="+mn-cs"/>
        </a:defRPr>
      </a:lvl8pPr>
      <a:lvl9pPr marL="2962656" indent="-274320" algn="l">
        <a:spcBef>
          <a:spcPts val="444"/>
        </a:spcBef>
        <a:buClr>
          <a:schemeClr val="accent2">
            <a:tint val="60000"/>
          </a:schemeClr>
        </a:buClr>
        <a:buChar char="•"/>
        <a:defRPr sz="21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48640" algn="l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1097280" algn="l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645920" algn="l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194560" algn="l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743200" algn="l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3291840" algn="l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840480" algn="l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4389120" algn="l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hyperlink" Target="https://&#1095;&#1077;&#1089;&#1090;&#1085;&#1099;&#1081;&#1079;&#1085;&#1072;&#1082;.&#1088;&#1092;/" TargetMode="External"/><Relationship Id="rId3" Type="http://schemas.openxmlformats.org/officeDocument/2006/relationships/image" Target="../media/image2.jp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hyperlink" Target="https://xn--80ajghhoc2aj1c8b.xn--p1ai/business/projects/light_industry/discount/retail/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hyperlink" Target="https://&#1095;&#1077;&#1089;&#1090;&#1085;&#1099;&#1081;&#1079;&#1085;&#1072;&#1082;.&#1088;&#1092;/" TargetMode="External"/><Relationship Id="rId3" Type="http://schemas.openxmlformats.org/officeDocument/2006/relationships/image" Target="../media/image3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20.png"/><Relationship Id="rId10" Type="http://schemas.openxmlformats.org/officeDocument/2006/relationships/image" Target="../media/image21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15.png"/><Relationship Id="rId7" Type="http://schemas.openxmlformats.org/officeDocument/2006/relationships/image" Target="../media/image30.png"/><Relationship Id="rId8" Type="http://schemas.openxmlformats.org/officeDocument/2006/relationships/image" Target="../media/image14.png"/><Relationship Id="rId9" Type="http://schemas.openxmlformats.org/officeDocument/2006/relationships/image" Target="../media/image2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3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image" Target="../media/image13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" hidden="0"/>
          <p:cNvSpPr/>
          <p:nvPr isPhoto="0" userDrawn="0"/>
        </p:nvSpPr>
        <p:spPr bwMode="auto">
          <a:xfrm flipH="0" flipV="0">
            <a:off x="-73033" y="-6473"/>
            <a:ext cx="12428737" cy="6870946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TextBox 6" hidden="0"/>
          <p:cNvSpPr/>
          <p:nvPr isPhoto="0" userDrawn="0"/>
        </p:nvSpPr>
        <p:spPr bwMode="auto">
          <a:xfrm flipH="0" flipV="0">
            <a:off x="1426768" y="1608437"/>
            <a:ext cx="9747043" cy="136583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defRPr/>
            </a:pPr>
            <a:r>
              <a:rPr lang="ru-RU" sz="3600" b="1">
                <a:solidFill>
                  <a:srgbClr val="562111"/>
                </a:solidFill>
                <a:latin typeface="Roboto"/>
                <a:ea typeface="Lato"/>
                <a:cs typeface="Arial"/>
              </a:rPr>
              <a:t>СРОКИ обязательной маркировки товаров </a:t>
            </a:r>
            <a:endParaRPr lang="ru-RU" sz="3600" b="1">
              <a:solidFill>
                <a:srgbClr val="562111"/>
              </a:solidFill>
              <a:latin typeface="Roboto"/>
              <a:ea typeface="Lato"/>
              <a:cs typeface="Arial"/>
            </a:endParaRPr>
          </a:p>
          <a:p>
            <a:pPr algn="ctr">
              <a:defRPr/>
            </a:pPr>
            <a:r>
              <a:rPr lang="ru-RU" sz="3600" b="1">
                <a:solidFill>
                  <a:srgbClr val="562111"/>
                </a:solidFill>
                <a:latin typeface="Roboto"/>
                <a:ea typeface="Lato"/>
                <a:cs typeface="Arial"/>
              </a:rPr>
              <a:t>2025-2026 годы</a:t>
            </a:r>
            <a:endParaRPr lang="ru-RU" sz="3600" b="1">
              <a:solidFill>
                <a:srgbClr val="562111"/>
              </a:solidFill>
              <a:latin typeface="Roboto"/>
              <a:ea typeface="Lato"/>
              <a:cs typeface="Arial"/>
            </a:endParaRPr>
          </a:p>
        </p:txBody>
      </p:sp>
      <p:sp>
        <p:nvSpPr>
          <p:cNvPr id="6" name="" hidden="0"/>
          <p:cNvSpPr/>
          <p:nvPr isPhoto="0" userDrawn="0"/>
        </p:nvSpPr>
        <p:spPr bwMode="auto">
          <a:xfrm flipH="0" flipV="0">
            <a:off x="4890795" y="6220036"/>
            <a:ext cx="2653287" cy="36575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en-US"/>
              <a:t>https://</a:t>
            </a:r>
            <a:r>
              <a:rPr lang="ru-RU" u="sng">
                <a:solidFill>
                  <a:schemeClr val="hlink"/>
                </a:solidFill>
                <a:hlinkClick r:id="rId2" tooltip="https://честныйзнак.рф/"/>
              </a:rPr>
              <a:t>честныйзнак.рф</a:t>
            </a:r>
            <a:r>
              <a:rPr lang="ru-RU" u="sng">
                <a:solidFill>
                  <a:schemeClr val="hlink"/>
                </a:solidFill>
                <a:hlinkClick r:id="rId2" tooltip="https://честныйзнак.рф/"/>
              </a:rPr>
              <a:t>/</a:t>
            </a:r>
            <a:endParaRPr/>
          </a:p>
        </p:txBody>
      </p:sp>
      <p:pic>
        <p:nvPicPr>
          <p:cNvPr id="7" name="Picture 2" descr="C:\Users\1\Pictures\logotip_n.jpg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 flipH="0" flipV="0">
            <a:off x="4788280" y="5536961"/>
            <a:ext cx="2858316" cy="68307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88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548681" y="2421299"/>
            <a:ext cx="10161287" cy="106823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endParaRPr sz="2200">
              <a:solidFill>
                <a:srgbClr val="BB8345"/>
              </a:solidFill>
              <a:latin typeface="Arial"/>
              <a:cs typeface="Arial"/>
            </a:endParaRPr>
          </a:p>
        </p:txBody>
      </p:sp>
      <p:sp>
        <p:nvSpPr>
          <p:cNvPr id="5" name="TextBox 65" hidden="0"/>
          <p:cNvSpPr/>
          <p:nvPr isPhoto="0" userDrawn="0"/>
        </p:nvSpPr>
        <p:spPr bwMode="auto">
          <a:xfrm flipH="0" flipV="0">
            <a:off x="322911" y="135922"/>
            <a:ext cx="11672130" cy="5988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Autofit/>
          </a:bodyPr>
          <a:lstStyle/>
          <a:p>
            <a:pPr algn="ctr">
              <a:defRPr/>
            </a:pPr>
            <a:r>
              <a:rPr lang="ru-RU" sz="2200" b="1" i="0" u="none" strike="noStrike" cap="none" spc="0">
                <a:solidFill>
                  <a:schemeClr val="accent1"/>
                </a:solidFill>
                <a:latin typeface="Roboto"/>
                <a:ea typeface="Roboto"/>
                <a:cs typeface="Roboto"/>
              </a:rPr>
              <a:t>ПОДДЕРЖКА малого бизнеса </a:t>
            </a:r>
            <a:r>
              <a:rPr lang="ru-RU" sz="2200" b="1" i="0" u="none" strike="noStrike" cap="none" spc="0">
                <a:solidFill>
                  <a:srgbClr val="562111"/>
                </a:solidFill>
                <a:latin typeface="Roboto"/>
                <a:ea typeface="Roboto"/>
                <a:cs typeface="Roboto"/>
              </a:rPr>
              <a:t>в легкой промышленности  </a:t>
            </a:r>
            <a:endParaRPr lang="ru-RU" sz="2200" b="1" i="0" u="none" strike="noStrike" cap="none" spc="0">
              <a:solidFill>
                <a:srgbClr val="56211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6" name="" hidden="0"/>
          <p:cNvSpPr/>
          <p:nvPr isPhoto="0" userDrawn="0"/>
        </p:nvSpPr>
        <p:spPr bwMode="auto">
          <a:xfrm flipH="0" flipV="0">
            <a:off x="322911" y="954890"/>
            <a:ext cx="11490910" cy="940771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>
              <a:defRPr/>
            </a:pPr>
            <a:r>
              <a:rPr sz="1800" b="1" i="0" u="sng">
                <a:solidFill>
                  <a:schemeClr val="accent1"/>
                </a:solidFill>
                <a:latin typeface="PT Astra Serif"/>
                <a:ea typeface="PT Astra Serif"/>
                <a:cs typeface="PT Astra Serif"/>
              </a:rPr>
              <a:t>Для розничного малого бизнеса:</a:t>
            </a:r>
            <a:r>
              <a:rPr sz="1800" b="1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 компенсация 50% затрат на оборудование для маркировки товаров 3-ей волны легпрома.</a:t>
            </a:r>
            <a:r>
              <a:rPr lang="ru-RU" sz="1800" b="0" i="0" u="none" strike="noStrike" cap="none" spc="0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lang="ru-RU" sz="1800" b="0" i="0" u="none" strike="noStrike" cap="none" spc="0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Субъект предпринимательства от </a:t>
            </a:r>
            <a:r>
              <a:rPr lang="ru-RU" sz="1800" b="0" i="0" u="none" strike="noStrike" cap="none" spc="0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оператора государственной системы маркировки «Честный знак»</a:t>
            </a:r>
            <a:r>
              <a:rPr lang="ru-RU" sz="1800" b="0" i="0" u="none" strike="noStrike" cap="none" spc="0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 получает помощь с маркировкой "под ключ".  </a:t>
            </a:r>
            <a:endParaRPr sz="1800" b="0" i="0" u="none" strike="noStrike" cap="none" spc="0">
              <a:solidFill>
                <a:srgbClr val="363634"/>
              </a:solidFill>
              <a:latin typeface="PT Astra Serif"/>
              <a:ea typeface="PT Astra Serif"/>
              <a:cs typeface="PT Astra Serif"/>
            </a:endParaRPr>
          </a:p>
        </p:txBody>
      </p:sp>
      <p:sp>
        <p:nvSpPr>
          <p:cNvPr id="7" name="" hidden="0"/>
          <p:cNvSpPr/>
          <p:nvPr isPhoto="0" userDrawn="0"/>
        </p:nvSpPr>
        <p:spPr bwMode="auto">
          <a:xfrm flipH="0" flipV="0">
            <a:off x="397615" y="1987289"/>
            <a:ext cx="10398340" cy="1502241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>
              <a:defRPr/>
            </a:pPr>
            <a:r>
              <a:rPr sz="1600" b="1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Что необходимо, чтобы Оператор осуществил компенсацию?</a:t>
            </a:r>
            <a:br>
              <a:rPr sz="1600" b="1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</a:br>
            <a: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1. Быть участником системы, маркирующим остатки 3-й волны легпрома, или еще незарегистрированным.</a:t>
            </a:r>
            <a:b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</a:br>
            <a: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2. Быть в </a:t>
            </a:r>
            <a:r>
              <a:rPr sz="1600" b="1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Едином реестре субъектов малого и среднего предпринимательства</a:t>
            </a:r>
            <a: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.</a:t>
            </a:r>
            <a:b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</a:br>
            <a: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3. Иметь</a:t>
            </a:r>
            <a: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sz="1600" b="1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ОКВЭД</a:t>
            </a:r>
            <a: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из списка подходящих видов деятельности.</a:t>
            </a:r>
            <a:endParaRPr sz="1600" b="1" i="0" u="none">
              <a:solidFill>
                <a:srgbClr val="363634"/>
              </a:solidFill>
              <a:latin typeface="PT Astra Serif"/>
              <a:ea typeface="PT Astra Serif"/>
              <a:cs typeface="PT Astra Serif"/>
            </a:endParaRPr>
          </a:p>
          <a:p>
            <a:pPr>
              <a:defRPr/>
            </a:pPr>
            <a:r>
              <a:rPr sz="16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4. Заключить договор с партнером, указанным Оператором в заявке, и стоимость услуг для участника в договоре с партнером уже будет указана с учетом произведенной Оператором партнеру компенсации.</a:t>
            </a:r>
            <a:endParaRPr sz="1600" b="0" i="0" u="none">
              <a:solidFill>
                <a:srgbClr val="363634"/>
              </a:solidFill>
              <a:latin typeface="PT Astra Serif"/>
              <a:ea typeface="PT Astra Serif"/>
              <a:cs typeface="PT Astra Serif"/>
            </a:endParaRPr>
          </a:p>
        </p:txBody>
      </p:sp>
      <p:sp>
        <p:nvSpPr>
          <p:cNvPr id="8" name="" hidden="0"/>
          <p:cNvSpPr/>
          <p:nvPr isPhoto="0" userDrawn="0"/>
        </p:nvSpPr>
        <p:spPr bwMode="auto">
          <a:xfrm flipH="0" flipV="0">
            <a:off x="3343460" y="5776238"/>
            <a:ext cx="5393092" cy="64011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u="sng">
                <a:solidFill>
                  <a:srgbClr val="00B0F0"/>
                </a:solidFill>
                <a:hlinkClick r:id="rId2" tooltip="https://xn--80ajghhoc2aj1c8b.xn--p1ai/business/projects/light_industry/discount/retail/"/>
              </a:rPr>
              <a:t>https://xn--80ajghhoc2aj1c8b.xn--p1ai/business/projects/light_industry/discount/retail/</a:t>
            </a:r>
            <a:endParaRPr>
              <a:solidFill>
                <a:srgbClr val="00B0F0"/>
              </a:solidFill>
            </a:endParaRPr>
          </a:p>
        </p:txBody>
      </p:sp>
      <p:sp>
        <p:nvSpPr>
          <p:cNvPr id="9" name="" hidden="0"/>
          <p:cNvSpPr/>
          <p:nvPr isPhoto="0" userDrawn="0"/>
        </p:nvSpPr>
        <p:spPr bwMode="auto">
          <a:xfrm flipH="0" flipV="0">
            <a:off x="397615" y="3620266"/>
            <a:ext cx="10116538" cy="2048042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>
              <a:defRPr/>
            </a:pPr>
            <a:r>
              <a:rPr sz="1400" b="1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Что входит в пакет услуг?</a:t>
            </a:r>
            <a:br>
              <a:rPr sz="1400" b="1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</a:br>
            <a:endParaRPr sz="1400" b="1" i="0" u="none">
              <a:solidFill>
                <a:srgbClr val="363634"/>
              </a:solidFill>
              <a:latin typeface="PT Astra Serif"/>
              <a:ea typeface="PT Astra Serif"/>
              <a:cs typeface="PT Astra Serif"/>
            </a:endParaRPr>
          </a:p>
          <a:p>
            <a:pPr>
              <a:defRPr/>
            </a:pPr>
            <a: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✔ Настройка программ для работы с маркировкой (установка КриптоПро, плагинов браузера).</a:t>
            </a:r>
            <a:b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</a:br>
            <a: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✔ Регистрация в системе «Честный знак».</a:t>
            </a:r>
            <a:b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</a:br>
            <a: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✔ Заполнение карточек товаров в Национальном каталоге (до 450 шт.)</a:t>
            </a:r>
            <a:b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</a:br>
            <a: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✔ Заказ кодов маркировки (обратите внимание: их нужно оплатить отдельно — 50 копеек за код без НДС).</a:t>
            </a:r>
            <a:b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</a:br>
            <a: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✔ Подготовка файлов для печати кодов.</a:t>
            </a:r>
            <a:b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</a:br>
            <a: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В итоге субъект получает</a:t>
            </a:r>
            <a: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sz="1400" b="1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готовые коды маркировки</a:t>
            </a:r>
            <a:r>
              <a:rPr sz="1400" b="0" i="0" u="none">
                <a:solidFill>
                  <a:srgbClr val="363634"/>
                </a:solidFill>
                <a:latin typeface="PT Astra Serif"/>
                <a:ea typeface="PT Astra Serif"/>
                <a:cs typeface="PT Astra Serif"/>
              </a:rPr>
              <a:t>, которые нужно только распечатать (печать не входит в услугу).</a:t>
            </a:r>
            <a:endParaRPr sz="1400" b="0" i="0" u="none">
              <a:solidFill>
                <a:srgbClr val="363634"/>
              </a:solidFill>
              <a:latin typeface="PT Astra Serif"/>
              <a:ea typeface="PT Astra Serif"/>
              <a:cs typeface="PT Astra Serif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sh dir="u"/>
      </p:transition>
    </mc:Choice>
    <mc:Fallback>
      <p:transition spd="slow" advClick="1">
        <p:push dir="u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88" hidden="0"/>
          <p:cNvSpPr>
            <a:spLocks noAdjustHandles="0" noChangeArrowheads="0"/>
          </p:cNvSpPr>
          <p:nvPr isPhoto="0" userDrawn="0"/>
        </p:nvSpPr>
        <p:spPr bwMode="auto">
          <a:xfrm>
            <a:off x="623389" y="273507"/>
            <a:ext cx="10161289" cy="3960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endParaRPr sz="2200">
              <a:solidFill>
                <a:srgbClr val="BB8345"/>
              </a:solidFill>
              <a:latin typeface="Arial"/>
              <a:cs typeface="Arial"/>
            </a:endParaRPr>
          </a:p>
        </p:txBody>
      </p:sp>
      <p:sp>
        <p:nvSpPr>
          <p:cNvPr id="5" name="TextBox 65" hidden="0"/>
          <p:cNvSpPr/>
          <p:nvPr isPhoto="0" userDrawn="0"/>
        </p:nvSpPr>
        <p:spPr bwMode="auto">
          <a:xfrm flipH="0" flipV="0">
            <a:off x="487206" y="186751"/>
            <a:ext cx="10214698" cy="80808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defRPr/>
            </a:pPr>
            <a:r>
              <a:rPr lang="ru-RU" sz="2500" b="1" i="0" u="none" strike="noStrike" cap="none" spc="0">
                <a:solidFill>
                  <a:schemeClr val="accent1"/>
                </a:solidFill>
                <a:latin typeface="Roboto"/>
                <a:ea typeface="Roboto"/>
                <a:cs typeface="Roboto"/>
              </a:rPr>
              <a:t>ОБЯЗАТЕЛЬНАЯ МАРКИРОВКА ТОВАРОВ </a:t>
            </a:r>
            <a:endParaRPr sz="2500" b="1" i="0" u="none" strike="noStrike" cap="none" spc="0">
              <a:solidFill>
                <a:schemeClr val="accent1"/>
              </a:solidFill>
              <a:latin typeface="Roboto"/>
              <a:ea typeface="Roboto"/>
              <a:cs typeface="Roboto"/>
            </a:endParaRPr>
          </a:p>
          <a:p>
            <a:pPr algn="ctr">
              <a:defRPr/>
            </a:pPr>
            <a:r>
              <a:rPr lang="ru-RU" sz="2500" b="1" i="0" u="none" strike="noStrike" cap="none" spc="0">
                <a:solidFill>
                  <a:schemeClr val="accent3"/>
                </a:solidFill>
                <a:latin typeface="Roboto"/>
                <a:ea typeface="Roboto"/>
                <a:cs typeface="Roboto"/>
              </a:rPr>
              <a:t>Какие группы товаров уже подлежат маркировке?</a:t>
            </a:r>
            <a:endParaRPr sz="2500" b="1" i="0" u="none" strike="noStrike" cap="none" spc="0">
              <a:solidFill>
                <a:srgbClr val="56211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6" name="Заголовок 1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372749" y="1079499"/>
            <a:ext cx="11366499" cy="5365749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Молочная продукция</a:t>
            </a: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Упакованная вода</a:t>
            </a: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Соки и безалкогольные напитки</a:t>
            </a: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Табак и табачная продукция </a:t>
            </a:r>
            <a:endParaRPr lang="ru-RU" sz="2000" b="1" i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Пиво и слабоалкогольные напитки </a:t>
            </a:r>
            <a:endParaRPr lang="ru-RU" sz="2000" b="1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Товары легкой промышленности</a:t>
            </a:r>
            <a:endParaRPr lang="ru-RU" sz="2000" b="1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Обувь</a:t>
            </a:r>
            <a:endParaRPr lang="ru-RU" sz="2000" b="1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Лекарства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Безалкогольное пиво </a:t>
            </a:r>
            <a:endParaRPr lang="ru-RU" sz="2000" b="1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Духи и туалетная вода</a:t>
            </a: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Антисептики</a:t>
            </a: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БАДы</a:t>
            </a: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Медицинские изделия</a:t>
            </a: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Шины и покрышки</a:t>
            </a: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Шубы</a:t>
            </a:r>
            <a:endParaRPr lang="ru-RU" sz="2000" b="1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Фотоаппараты и лампы-вспышки</a:t>
            </a:r>
            <a:endParaRPr/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Кресла-коляски</a:t>
            </a:r>
            <a:endParaRPr lang="ru-RU" sz="2000" b="1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Растительные масла </a:t>
            </a:r>
            <a:endParaRPr lang="ru-RU" sz="2000" b="1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Консервы 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Бакалея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Моторные масла 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Морепродукты (икра) 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Велосипеды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Корма для животных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Лекарственные препараты для ветеринарного применения 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Технические средства реабилитации 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Парфюмерно-косметическая продукция и бытовая химия  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r>
              <a:rPr lang="ru-RU" sz="2000" b="1" i="0" u="none" strike="noStrike" cap="none" spc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Детские игрушки</a:t>
            </a: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endParaRPr lang="ru-RU" sz="2000" b="1" i="0" u="none" strike="noStrike" cap="none" spc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  <a:p>
            <a:pPr marL="342900" indent="-342900">
              <a:lnSpc>
                <a:spcPct val="100000"/>
              </a:lnSpc>
              <a:buFont typeface="Wingdings"/>
              <a:buChar char="q"/>
              <a:defRPr/>
            </a:pPr>
            <a:endParaRPr lang="ru-RU" sz="2000" b="1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sh dir="u"/>
      </p:transition>
    </mc:Choice>
    <mc:Fallback>
      <p:transition spd="slow" advClick="1">
        <p:push dir="u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88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548681" y="2421299"/>
            <a:ext cx="10161287" cy="106823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endParaRPr sz="2200">
              <a:solidFill>
                <a:srgbClr val="BB8345"/>
              </a:solidFill>
              <a:latin typeface="Arial"/>
              <a:cs typeface="Arial"/>
            </a:endParaRPr>
          </a:p>
        </p:txBody>
      </p:sp>
      <p:sp>
        <p:nvSpPr>
          <p:cNvPr id="5" name="TextBox 65" hidden="0"/>
          <p:cNvSpPr/>
          <p:nvPr isPhoto="0" userDrawn="0"/>
        </p:nvSpPr>
        <p:spPr bwMode="auto">
          <a:xfrm flipH="0" flipV="0">
            <a:off x="322911" y="135922"/>
            <a:ext cx="11672130" cy="5988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Autofit/>
          </a:bodyPr>
          <a:lstStyle/>
          <a:p>
            <a:pPr algn="ctr">
              <a:defRPr/>
            </a:pPr>
            <a:r>
              <a:rPr lang="ru-RU" sz="2200" b="1" i="0" u="none" strike="noStrike" cap="none" spc="0">
                <a:solidFill>
                  <a:schemeClr val="accent1"/>
                </a:solidFill>
                <a:latin typeface="Roboto"/>
                <a:ea typeface="Roboto"/>
                <a:cs typeface="Roboto"/>
              </a:rPr>
              <a:t>ПЕРЕНОС СРОКА</a:t>
            </a:r>
            <a:r>
              <a:rPr lang="ru-RU" sz="2200" b="1" i="0" u="none" strike="noStrike" cap="none" spc="0">
                <a:solidFill>
                  <a:srgbClr val="562111"/>
                </a:solidFill>
                <a:latin typeface="Roboto"/>
                <a:ea typeface="Roboto"/>
                <a:cs typeface="Roboto"/>
              </a:rPr>
              <a:t> маркировки остатков </a:t>
            </a:r>
            <a:r>
              <a:rPr lang="ru-RU" sz="2200" b="1" i="0" u="none" strike="noStrike" cap="none" spc="0">
                <a:solidFill>
                  <a:srgbClr val="562111"/>
                </a:solidFill>
                <a:latin typeface="Roboto"/>
                <a:ea typeface="Roboto"/>
                <a:cs typeface="Roboto"/>
              </a:rPr>
              <a:t>для товаров 3-ей волны легпрома </a:t>
            </a:r>
            <a:endParaRPr lang="ru-RU" sz="2200" b="1" i="0" u="none" strike="noStrike" cap="none" spc="0">
              <a:solidFill>
                <a:srgbClr val="56211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6" name="Заголовок 1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6634864" y="4631764"/>
            <a:ext cx="5278674" cy="4650487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1700">
                <a:latin typeface="Arial"/>
                <a:cs typeface="Arial"/>
              </a:rPr>
              <a:t> </a:t>
            </a: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endParaRPr lang="ru-RU"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ru-RU" sz="1700">
                <a:latin typeface="Arial"/>
                <a:cs typeface="Arial"/>
              </a:rPr>
              <a:t>До </a:t>
            </a:r>
            <a:r>
              <a:rPr lang="ru-RU" sz="1700" b="1">
                <a:latin typeface="Arial"/>
                <a:cs typeface="Arial"/>
              </a:rPr>
              <a:t>31 июля 2025 </a:t>
            </a:r>
            <a:r>
              <a:rPr lang="ru-RU" sz="1700" b="1">
                <a:latin typeface="Arial"/>
                <a:cs typeface="Arial"/>
              </a:rPr>
              <a:t>г.</a:t>
            </a:r>
            <a:r>
              <a:rPr lang="ru-RU" sz="1700">
                <a:latin typeface="Arial"/>
                <a:cs typeface="Arial"/>
              </a:rPr>
              <a:t> необходимо </a:t>
            </a:r>
            <a:r>
              <a:rPr lang="ru-RU" sz="1700">
                <a:latin typeface="Arial"/>
                <a:cs typeface="Arial"/>
              </a:rPr>
              <a:t>ввести </a:t>
            </a:r>
            <a:r>
              <a:rPr lang="ru-RU" sz="1700">
                <a:latin typeface="Arial"/>
                <a:cs typeface="Arial"/>
              </a:rPr>
              <a:t>в оборот </a:t>
            </a:r>
            <a:r>
              <a:rPr lang="ru-RU" sz="1700">
                <a:latin typeface="Arial"/>
                <a:cs typeface="Arial"/>
              </a:rPr>
              <a:t>товарные </a:t>
            </a:r>
            <a:r>
              <a:rPr lang="ru-RU" sz="1700">
                <a:latin typeface="Arial"/>
                <a:cs typeface="Arial"/>
              </a:rPr>
              <a:t>остатки.</a:t>
            </a:r>
            <a:endParaRPr/>
          </a:p>
        </p:txBody>
      </p:sp>
      <p:sp>
        <p:nvSpPr>
          <p:cNvPr id="7" name="TextBox 4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182463" y="4983844"/>
            <a:ext cx="2680073" cy="39627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defRPr/>
            </a:pPr>
            <a:r>
              <a:rPr lang="ru-RU" sz="1600" u="sng">
                <a:latin typeface="Arial"/>
                <a:cs typeface="Arial"/>
                <a:hlinkClick r:id="rId2" tooltip="https://честныйзнак.рф/"/>
              </a:rPr>
              <a:t>https://честныйзнак.рф/</a:t>
            </a:r>
            <a:r>
              <a:rPr lang="ru-RU" sz="1600">
                <a:latin typeface="Arial"/>
                <a:cs typeface="Arial"/>
              </a:rPr>
              <a:t> </a:t>
            </a:r>
            <a:endParaRPr sz="1600"/>
          </a:p>
        </p:txBody>
      </p:sp>
      <p:pic>
        <p:nvPicPr>
          <p:cNvPr id="8" name="Picture 2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651402" y="5286736"/>
            <a:ext cx="1409698" cy="1409698"/>
          </a:xfrm>
          <a:prstGeom prst="rect">
            <a:avLst/>
          </a:prstGeom>
          <a:noFill/>
        </p:spPr>
      </p:pic>
      <p:sp>
        <p:nvSpPr>
          <p:cNvPr id="9" name="" hidden="0"/>
          <p:cNvSpPr/>
          <p:nvPr isPhoto="0" userDrawn="0"/>
        </p:nvSpPr>
        <p:spPr bwMode="auto">
          <a:xfrm flipH="0" flipV="0">
            <a:off x="501990" y="1119207"/>
            <a:ext cx="5961023" cy="3802041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Autofit/>
          </a:bodyPr>
          <a:p>
            <a:pPr algn="just">
              <a:defRPr/>
            </a:pPr>
            <a:r>
              <a:rPr sz="1500" b="0" i="0" u="sng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С 01.03.2025</a:t>
            </a:r>
            <a:r>
              <a:rPr sz="1500" b="0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sz="1500" b="0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расширен перечень товаров легкой промышленности, которые подлежат обязательной маркировке </a:t>
            </a:r>
            <a:r>
              <a:rPr sz="1500" b="0" i="1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(</a:t>
            </a:r>
            <a:r>
              <a:rPr sz="1500" b="0" i="1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постановление Правительства РФ № 883 от 29.06.2024) </a:t>
            </a:r>
            <a:endParaRPr sz="1500" b="0" i="1" u="none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l">
              <a:defRPr/>
            </a:pPr>
            <a:endParaRPr sz="1500" b="0" i="0" u="none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l">
              <a:defRPr/>
            </a:pPr>
            <a:r>
              <a:rPr sz="1500" b="0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Согласно кодам ТН ВЭД ЕАЭС, перечень новых групп товаров включает в себя:</a:t>
            </a:r>
            <a:endParaRPr sz="1500" b="0" i="0" u="none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б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елье</a:t>
            </a:r>
            <a:endParaRPr sz="1500"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чулки и 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носки, колготы и пр. 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чулочно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 – носочные изделия</a:t>
            </a:r>
            <a:endParaRPr sz="1500">
              <a:solidFill>
                <a:srgbClr val="0D0D0D"/>
              </a:solidFill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корсеты и лифчики</a:t>
            </a:r>
            <a:endParaRPr sz="1500"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пижама и сорочки, халаты</a:t>
            </a:r>
            <a:endParaRPr sz="1500"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к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упальники</a:t>
            </a:r>
            <a:endParaRPr sz="1500"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шарфы, шали, шейные платки, галстуки</a:t>
            </a:r>
            <a:endParaRPr sz="1500"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п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ерчатки, рукавицы, митенки</a:t>
            </a:r>
            <a:endParaRPr sz="1500">
              <a:solidFill>
                <a:srgbClr val="0D0D0D"/>
              </a:solidFill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м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айки, 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фуфайки с 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рукавами и пр.</a:t>
            </a:r>
            <a:endParaRPr sz="1500"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д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етская одежда и принадлежности к детской одежде</a:t>
            </a:r>
            <a:endParaRPr sz="1500">
              <a:solidFill>
                <a:srgbClr val="0D0D0D"/>
              </a:solidFill>
              <a:latin typeface="PT Astra Serif"/>
              <a:ea typeface="PT Astra Serif"/>
              <a:cs typeface="PT Astra Serif"/>
            </a:endParaRPr>
          </a:p>
          <a:p>
            <a:pPr marL="285750" lvl="0" indent="-285750">
              <a:lnSpc>
                <a:spcPct val="100000"/>
              </a:lnSpc>
              <a:buSzPts val="1000"/>
              <a:buFont typeface="Wingdings"/>
              <a:buChar char="q"/>
              <a:defRPr/>
            </a:pP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летние головные уборы </a:t>
            </a:r>
            <a:r>
              <a:rPr lang="ru-RU" sz="1500" b="0" i="0" u="none" strike="noStrike" cap="none" spc="0">
                <a:solidFill>
                  <a:srgbClr val="0D0D0D"/>
                </a:solidFill>
                <a:latin typeface="PT Astra Serif"/>
                <a:ea typeface="PT Astra Serif"/>
                <a:cs typeface="PT Astra Serif"/>
              </a:rPr>
              <a:t>и пр.</a:t>
            </a:r>
            <a:endParaRPr sz="1500">
              <a:solidFill>
                <a:srgbClr val="0D0D0D"/>
              </a:solidFill>
              <a:latin typeface="PT Astra Serif"/>
              <a:ea typeface="PT Astra Serif"/>
              <a:cs typeface="PT Astra Serif"/>
            </a:endParaRPr>
          </a:p>
          <a:p>
            <a:pPr>
              <a:lnSpc>
                <a:spcPct val="100000"/>
              </a:lnSpc>
              <a:defRPr/>
            </a:pPr>
            <a:endParaRPr sz="1800">
              <a:latin typeface="Arial"/>
              <a:cs typeface="Arial"/>
            </a:endParaRPr>
          </a:p>
          <a:p>
            <a:pPr algn="l">
              <a:defRPr/>
            </a:pPr>
            <a:endParaRPr sz="1800">
              <a:latin typeface="Arial"/>
              <a:cs typeface="Arial"/>
            </a:endParaRPr>
          </a:p>
        </p:txBody>
      </p:sp>
      <p:sp>
        <p:nvSpPr>
          <p:cNvPr id="10" name="" hidden="0"/>
          <p:cNvSpPr/>
          <p:nvPr isPhoto="0" userDrawn="0"/>
        </p:nvSpPr>
        <p:spPr bwMode="auto">
          <a:xfrm flipH="0" flipV="0">
            <a:off x="7009659" y="734751"/>
            <a:ext cx="3931436" cy="440277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Autofit/>
          </a:bodyPr>
          <a:p>
            <a:pPr algn="l">
              <a:defRPr/>
            </a:pPr>
            <a:r>
              <a:rPr lang="ru-RU" b="1" u="none">
                <a:solidFill>
                  <a:schemeClr val="accent1">
                    <a:lumMod val="75000"/>
                  </a:schemeClr>
                </a:solidFill>
                <a:latin typeface="PT Astra Serif"/>
                <a:ea typeface="PT Astra Serif"/>
                <a:cs typeface="PT Astra Serif"/>
              </a:rPr>
              <a:t>Основные этапы маркировки:</a:t>
            </a:r>
            <a:endParaRPr b="1" u="none">
              <a:solidFill>
                <a:schemeClr val="accent1">
                  <a:lumMod val="75000"/>
                </a:schemeClr>
              </a:solidFill>
              <a:latin typeface="PT Astra Serif"/>
              <a:ea typeface="PT Astra Serif"/>
              <a:cs typeface="PT Astra Serif"/>
            </a:endParaRPr>
          </a:p>
        </p:txBody>
      </p:sp>
      <p:sp>
        <p:nvSpPr>
          <p:cNvPr id="11" name="" hidden="0"/>
          <p:cNvSpPr/>
          <p:nvPr isPhoto="0" userDrawn="0"/>
        </p:nvSpPr>
        <p:spPr bwMode="auto">
          <a:xfrm flipH="0" flipV="0">
            <a:off x="6929807" y="1119207"/>
            <a:ext cx="4934500" cy="478892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Autofit/>
          </a:bodyPr>
          <a:p>
            <a:pPr algn="just">
              <a:defRPr/>
            </a:pPr>
            <a:r>
              <a:rPr lang="ru-RU" sz="1500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с </a:t>
            </a:r>
            <a:r>
              <a:rPr lang="ru-RU" sz="1500" b="1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1 марта 2025 </a:t>
            </a:r>
            <a:r>
              <a:rPr lang="ru-RU" sz="1500" b="1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г.</a:t>
            </a:r>
            <a:r>
              <a:rPr lang="en-US" sz="1500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 – </a:t>
            </a:r>
            <a:r>
              <a:rPr lang="ru-RU" sz="1500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старт обязательной маркировки для новых товаров легпрома, запрет производства и оборота новых товаров без маркировки (кроме остатков товаров) </a:t>
            </a:r>
            <a:endParaRPr lang="ru-RU" sz="1500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just">
              <a:defRPr/>
            </a:pPr>
            <a:endParaRPr sz="1500" b="0" i="0" u="none" strike="noStrike" cap="none" spc="0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just"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с </a:t>
            </a:r>
            <a:r>
              <a:rPr lang="ru-RU" sz="1400" b="1" i="0" u="none" strike="noStrike" cap="none" spc="0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1 июля 2025 г.</a:t>
            </a:r>
            <a:r>
              <a:rPr sz="1400" b="1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sz="1400" b="0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запрет на ввоз немаркированных товаров, приобретенных до 28 февраля 2025 г.</a:t>
            </a:r>
            <a:endParaRPr sz="1400" b="0" i="0" u="none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just">
              <a:defRPr/>
            </a:pPr>
            <a:endParaRPr lang="ru-RU" sz="1400" b="0" i="0" u="none" strike="noStrike" cap="none" spc="0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just">
              <a:defRPr/>
            </a:pPr>
            <a:r>
              <a:rPr sz="1400" b="1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по 30 сентября 2025 года</a:t>
            </a:r>
            <a:r>
              <a:rPr sz="1400" b="0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 - ввод в оборот импортных товаров, приобретенных до даты обязательной маркировки и выпущенных в период с 1 марта 2025 г. по 30 июня 2025 г.</a:t>
            </a:r>
            <a:endParaRPr sz="1400" b="0" i="0" u="none" strike="noStrike" cap="none" spc="0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just">
              <a:defRPr/>
            </a:pPr>
            <a:endParaRPr sz="1400" b="0" i="0" u="none" strike="noStrike" cap="none" spc="0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just">
              <a:defRPr/>
            </a:pPr>
            <a:r>
              <a:rPr lang="ru-RU" sz="1500" b="1">
                <a:solidFill>
                  <a:schemeClr val="accent1">
                    <a:lumMod val="75000"/>
                  </a:schemeClr>
                </a:solidFill>
                <a:latin typeface="PT Astra Serif"/>
                <a:ea typeface="PT Astra Serif"/>
                <a:cs typeface="PT Astra Serif"/>
              </a:rPr>
              <a:t>!</a:t>
            </a:r>
            <a:r>
              <a:rPr lang="ru-RU" sz="1500" b="1">
                <a:solidFill>
                  <a:schemeClr val="accent1">
                    <a:lumMod val="75000"/>
                  </a:schemeClr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lang="ru-RU" sz="1800" b="1">
                <a:solidFill>
                  <a:schemeClr val="accent1">
                    <a:lumMod val="75000"/>
                  </a:schemeClr>
                </a:solidFill>
                <a:latin typeface="PT Astra Serif"/>
                <a:ea typeface="PT Astra Serif"/>
                <a:cs typeface="PT Astra Serif"/>
              </a:rPr>
              <a:t>с 1 января 2026 г.</a:t>
            </a:r>
            <a:r>
              <a:rPr lang="ru-RU" sz="1800" b="1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lang="ru-RU" sz="1500" b="1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(</a:t>
            </a:r>
            <a:r>
              <a:rPr lang="ru-RU" sz="1500" b="1" strike="sngStrik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с </a:t>
            </a:r>
            <a:r>
              <a:rPr lang="ru-RU" sz="1500" b="1" strike="sngStrik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1 </a:t>
            </a:r>
            <a:r>
              <a:rPr lang="ru-RU" sz="1500" b="1" strike="sngStrik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а</a:t>
            </a:r>
            <a:r>
              <a:rPr lang="ru-RU" sz="1500" b="1" strike="sngStrik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вгуста 2025 г.)</a:t>
            </a:r>
            <a:r>
              <a:rPr lang="ru-RU" sz="1500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 запрещено продавать немаркированные остатки товаров 3-ей волны </a:t>
            </a:r>
            <a:endParaRPr sz="1500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just">
              <a:defRPr/>
            </a:pPr>
            <a:r>
              <a:rPr lang="ru-RU" sz="1500">
                <a:solidFill>
                  <a:schemeClr val="accent1"/>
                </a:solidFill>
                <a:latin typeface="PT Astra Serif"/>
                <a:ea typeface="PT Astra Serif"/>
                <a:cs typeface="PT Astra Serif"/>
              </a:rPr>
              <a:t>(</a:t>
            </a:r>
            <a:r>
              <a:rPr lang="ru-RU" sz="1500" b="1">
                <a:solidFill>
                  <a:schemeClr val="accent1"/>
                </a:solidFill>
                <a:latin typeface="PT Astra Serif"/>
                <a:ea typeface="PT Astra Serif"/>
                <a:cs typeface="PT Astra Serif"/>
              </a:rPr>
              <a:t>постановление Правительства Российской Федерации от 31.07.2025 № 1134) </a:t>
            </a:r>
            <a:endParaRPr sz="1500" b="1" i="0" u="none" strike="noStrike" cap="none" spc="0">
              <a:solidFill>
                <a:schemeClr val="accent1"/>
              </a:solidFill>
              <a:latin typeface="PT Astra Serif"/>
              <a:ea typeface="PT Astra Serif"/>
              <a:cs typeface="PT Astra Serif"/>
            </a:endParaRPr>
          </a:p>
          <a:p>
            <a:pPr algn="just">
              <a:defRPr/>
            </a:pPr>
            <a:endParaRPr sz="1500" b="1" i="0" u="none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  <a:p>
            <a:pPr algn="just">
              <a:defRPr/>
            </a:pPr>
            <a:r>
              <a:rPr sz="1500" b="1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До 1 марта 2026 года</a:t>
            </a:r>
            <a:r>
              <a:rPr sz="1500" b="1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 </a:t>
            </a:r>
            <a:r>
              <a:rPr sz="1500" b="0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всем участникам необходимо будет завершить описать товарных остатков, заказать коды маркировки, нанести их на товар и ввести в оборот</a:t>
            </a:r>
            <a:r>
              <a:rPr sz="1500" b="0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. В случае, если коды маркировки не будут введены в оборот, то они будут аннулированы</a:t>
            </a:r>
            <a:endParaRPr sz="1500" b="0" i="0" u="none">
              <a:solidFill>
                <a:schemeClr val="tx1"/>
              </a:solidFill>
              <a:latin typeface="PT Astra Serif"/>
              <a:ea typeface="PT Astra Serif"/>
              <a:cs typeface="PT Astra Serif"/>
            </a:endParaRPr>
          </a:p>
        </p:txBody>
      </p:sp>
      <p:sp>
        <p:nvSpPr>
          <p:cNvPr id="12" name="" hidden="0"/>
          <p:cNvSpPr/>
          <p:nvPr isPhoto="0" userDrawn="0"/>
        </p:nvSpPr>
        <p:spPr bwMode="auto">
          <a:xfrm flipH="0" flipV="0">
            <a:off x="2276304" y="5908133"/>
            <a:ext cx="7765348" cy="7102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rotWithShape="0" algn="tl">
              <a:prstClr val="black">
                <a:alpha val="40000"/>
              </a:prstClr>
            </a:outerShdw>
          </a:effectLst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Autofit/>
          </a:bodyPr>
          <a:p>
            <a:pPr algn="l">
              <a:defRPr/>
            </a:pPr>
            <a:r>
              <a:rPr sz="1400" b="0" i="0" u="none">
                <a:solidFill>
                  <a:schemeClr val="tx1"/>
                </a:solidFill>
                <a:latin typeface="PT Astra Serif"/>
                <a:ea typeface="PT Astra Serif"/>
                <a:cs typeface="PT Astra Serif"/>
              </a:rPr>
              <a:t>! </a:t>
            </a:r>
            <a:r>
              <a:rPr sz="1400" b="0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Оператор государственной маркировки </a:t>
            </a:r>
            <a:r>
              <a:rPr sz="14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“Честный знак”</a:t>
            </a:r>
            <a:r>
              <a:rPr sz="1400" b="0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 </a:t>
            </a:r>
            <a:r>
              <a:rPr sz="14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рекомендует уже сейчас начать работу с описанием товаров</a:t>
            </a:r>
            <a:r>
              <a:rPr sz="1400" b="0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 </a:t>
            </a:r>
            <a:r>
              <a:rPr sz="1400" b="0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- полный функционал участникам оборота доступен!</a:t>
            </a: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sh dir="u"/>
      </p:transition>
    </mc:Choice>
    <mc:Fallback>
      <p:transition spd="slow" advClick="1"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88" hidden="0"/>
          <p:cNvSpPr>
            <a:spLocks noAdjustHandles="0" noChangeArrowheads="0"/>
          </p:cNvSpPr>
          <p:nvPr isPhoto="0" userDrawn="0"/>
        </p:nvSpPr>
        <p:spPr bwMode="auto">
          <a:xfrm>
            <a:off x="623389" y="273507"/>
            <a:ext cx="10161289" cy="3960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endParaRPr sz="2200">
              <a:solidFill>
                <a:srgbClr val="BB8345"/>
              </a:solidFill>
              <a:latin typeface="Arial"/>
              <a:cs typeface="Arial"/>
            </a:endParaRPr>
          </a:p>
        </p:txBody>
      </p:sp>
      <p:sp>
        <p:nvSpPr>
          <p:cNvPr id="5" name="Shape 289" hidden="0"/>
          <p:cNvSpPr>
            <a:spLocks noAdjustHandles="0" noChangeArrowheads="0"/>
          </p:cNvSpPr>
          <p:nvPr isPhoto="0" userDrawn="0"/>
        </p:nvSpPr>
        <p:spPr bwMode="auto">
          <a:xfrm>
            <a:off x="629986" y="720153"/>
            <a:ext cx="11216572" cy="158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323848" algn="l">
              <a:lnSpc>
                <a:spcPct val="9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314323" algn="l">
              <a:lnSpc>
                <a:spcPct val="9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314323" algn="l">
              <a:lnSpc>
                <a:spcPct val="9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314323" algn="l">
              <a:lnSpc>
                <a:spcPct val="9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314323" algn="l">
              <a:lnSpc>
                <a:spcPct val="9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314323" algn="l">
              <a:lnSpc>
                <a:spcPct val="9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314323" algn="l">
              <a:lnSpc>
                <a:spcPct val="9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indent="0">
              <a:buClr>
                <a:srgbClr val="787D82"/>
              </a:buClr>
              <a:defRPr/>
            </a:pPr>
            <a:endParaRPr lang="ru-RU" sz="1800"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6" name="Прямоугольник 66" hidden="0"/>
          <p:cNvSpPr/>
          <p:nvPr isPhoto="0" userDrawn="0"/>
        </p:nvSpPr>
        <p:spPr bwMode="auto">
          <a:xfrm>
            <a:off x="4721292" y="648144"/>
            <a:ext cx="1807206" cy="72006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000">
              <a:solidFill>
                <a:srgbClr val="FFFFFF"/>
              </a:solidFill>
              <a:latin typeface="Arial"/>
              <a:cs typeface="Arial"/>
            </a:endParaRPr>
          </a:p>
        </p:txBody>
      </p:sp>
      <p:grpSp>
        <p:nvGrpSpPr>
          <p:cNvPr id="7" name="Группа 25" hidden="0"/>
          <p:cNvGrpSpPr/>
          <p:nvPr isPhoto="0" userDrawn="0"/>
        </p:nvGrpSpPr>
        <p:grpSpPr bwMode="auto">
          <a:xfrm flipH="0" flipV="0">
            <a:off x="94338" y="878391"/>
            <a:ext cx="3436470" cy="2866240"/>
            <a:chOff x="0" y="0"/>
            <a:chExt cx="3436470" cy="2866240"/>
          </a:xfrm>
        </p:grpSpPr>
        <p:sp>
          <p:nvSpPr>
            <p:cNvPr id="8" name="Прямоугольник 12" hidden="0"/>
            <p:cNvSpPr/>
            <p:nvPr isPhoto="0" userDrawn="0"/>
          </p:nvSpPr>
          <p:spPr bwMode="auto">
            <a:xfrm flipH="0" flipV="0">
              <a:off x="13659" y="0"/>
              <a:ext cx="3422811" cy="772352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Пиво (П) и слабоалкогольные напитки (СН)</a:t>
              </a: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 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9" name="Прямоугольник 18" hidden="0"/>
            <p:cNvSpPr/>
            <p:nvPr isPhoto="0" userDrawn="0"/>
          </p:nvSpPr>
          <p:spPr bwMode="auto">
            <a:xfrm flipH="0" flipV="0">
              <a:off x="0" y="765138"/>
              <a:ext cx="3434020" cy="2101102"/>
            </a:xfrm>
            <a:prstGeom prst="rect">
              <a:avLst/>
            </a:prstGeom>
            <a:noFill/>
            <a:ln w="12700" cap="flat" cmpd="sng" algn="ctr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0" name="Shape 288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1896617" y="97749"/>
            <a:ext cx="8759264" cy="57183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r>
              <a:rPr lang="ru-RU" sz="3300">
                <a:solidFill>
                  <a:srgbClr val="283032"/>
                </a:solidFill>
                <a:latin typeface="Arial"/>
                <a:cs typeface="Arial"/>
              </a:rPr>
              <a:t>Новые сроки в маркировке в 2025 году </a:t>
            </a:r>
            <a:r>
              <a:rPr lang="ru-RU" sz="3300">
                <a:solidFill>
                  <a:srgbClr val="283032"/>
                </a:solidFill>
                <a:latin typeface="Arial"/>
                <a:cs typeface="Arial"/>
              </a:rPr>
              <a:t> </a:t>
            </a:r>
            <a:endParaRPr lang="ru-RU" sz="3300">
              <a:solidFill>
                <a:srgbClr val="283032"/>
              </a:solidFill>
              <a:latin typeface="Arial"/>
              <a:cs typeface="Arial"/>
            </a:endParaRPr>
          </a:p>
        </p:txBody>
      </p:sp>
      <p:sp>
        <p:nvSpPr>
          <p:cNvPr id="11" name="Прямоугольник 23" hidden="0"/>
          <p:cNvSpPr/>
          <p:nvPr isPhoto="0" userDrawn="0"/>
        </p:nvSpPr>
        <p:spPr bwMode="auto">
          <a:xfrm flipH="0" flipV="0">
            <a:off x="159705" y="1643528"/>
            <a:ext cx="3297535" cy="2074422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01.03.2025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старт разрешительного режима на кассах в режиме офлайн; старт экземплярной прослеживаемости П и СН; старт обязательной подачи уведомления об экспорте по кегам;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01.05.2025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изменяется перечень обязательных атрибутов отчета о нанесении производителем;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01.09.2025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старт экземплярной прослеживаемости П и СН в потреб. упаковке и др.</a:t>
            </a:r>
            <a:endParaRPr sz="12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grpSp>
        <p:nvGrpSpPr>
          <p:cNvPr id="12" name="Группа 25" hidden="0"/>
          <p:cNvGrpSpPr/>
          <p:nvPr isPhoto="0" userDrawn="0"/>
        </p:nvGrpSpPr>
        <p:grpSpPr bwMode="auto">
          <a:xfrm flipH="0" flipV="0">
            <a:off x="3697477" y="887729"/>
            <a:ext cx="2371911" cy="2147196"/>
            <a:chOff x="0" y="0"/>
            <a:chExt cx="2371911" cy="2147196"/>
          </a:xfrm>
        </p:grpSpPr>
        <p:sp>
          <p:nvSpPr>
            <p:cNvPr id="13" name="Прямоугольник 12" hidden="0"/>
            <p:cNvSpPr/>
            <p:nvPr isPhoto="0" userDrawn="0"/>
          </p:nvSpPr>
          <p:spPr bwMode="auto">
            <a:xfrm flipH="0" flipV="0">
              <a:off x="8291" y="0"/>
              <a:ext cx="2363618" cy="633431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Упакованная вода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14" name="Прямоугольник 18" hidden="0"/>
            <p:cNvSpPr/>
            <p:nvPr isPhoto="0" userDrawn="0"/>
          </p:nvSpPr>
          <p:spPr bwMode="auto">
            <a:xfrm flipH="0" flipV="0">
              <a:off x="0" y="625623"/>
              <a:ext cx="2371911" cy="1521573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5" name="Прямоугольник 23" hidden="0"/>
          <p:cNvSpPr/>
          <p:nvPr isPhoto="0" userDrawn="0"/>
        </p:nvSpPr>
        <p:spPr bwMode="auto">
          <a:xfrm flipH="0" flipV="0">
            <a:off x="3677753" y="1566064"/>
            <a:ext cx="2439605" cy="1450150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обязательная передача сведений по ЭДО в экземплярном учете для всех участников оборота данной товарной группы</a:t>
            </a:r>
            <a:endParaRPr sz="1200">
              <a:solidFill>
                <a:schemeClr val="tx1"/>
              </a:solidFill>
            </a:endParaRPr>
          </a:p>
        </p:txBody>
      </p:sp>
      <p:grpSp>
        <p:nvGrpSpPr>
          <p:cNvPr id="16" name="Группа 25" hidden="0"/>
          <p:cNvGrpSpPr/>
          <p:nvPr isPhoto="0" userDrawn="0"/>
        </p:nvGrpSpPr>
        <p:grpSpPr bwMode="auto">
          <a:xfrm flipH="0" flipV="0">
            <a:off x="3246552" y="3815899"/>
            <a:ext cx="3281945" cy="2684473"/>
            <a:chOff x="0" y="0"/>
            <a:chExt cx="3281945" cy="2684473"/>
          </a:xfrm>
        </p:grpSpPr>
        <p:sp>
          <p:nvSpPr>
            <p:cNvPr id="17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3281945" cy="711839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Товары легкой промышленности (ТЛП)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18" name="Прямоугольник 18" hidden="0"/>
            <p:cNvSpPr/>
            <p:nvPr isPhoto="0" userDrawn="0"/>
          </p:nvSpPr>
          <p:spPr bwMode="auto">
            <a:xfrm flipH="0" flipV="0">
              <a:off x="0" y="720685"/>
              <a:ext cx="3247593" cy="1963788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9" name="Прямоугольник 23" hidden="0"/>
          <p:cNvSpPr/>
          <p:nvPr isPhoto="0" userDrawn="0"/>
        </p:nvSpPr>
        <p:spPr bwMode="auto">
          <a:xfrm flipH="0" flipV="0">
            <a:off x="3214140" y="4545431"/>
            <a:ext cx="3290843" cy="200334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обязательной маркировки для новых ТЛП;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01.07.2025</a:t>
            </a:r>
            <a:r>
              <a:rPr lang="ru-RU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запрет на ввоз немаркированных товаров</a:t>
            </a:r>
            <a:r>
              <a:rPr sz="1200" b="1">
                <a:solidFill>
                  <a:schemeClr val="tx1"/>
                </a:solidFill>
              </a:rPr>
              <a:t>, приобретенных до 28.02.2025 г.;             по </a:t>
            </a:r>
            <a:r>
              <a:rPr sz="1200" b="1">
                <a:solidFill>
                  <a:schemeClr val="accent1"/>
                </a:solidFill>
              </a:rPr>
              <a:t>30.09.2025 </a:t>
            </a:r>
            <a:r>
              <a:rPr sz="1200" b="1">
                <a:solidFill>
                  <a:schemeClr val="tx1"/>
                </a:solidFill>
              </a:rPr>
              <a:t>ввод в оборот импортных товаров, приобретенных до даты обязательной маркировки и выпущенных в период с 1.03 по 30.06.2025 </a:t>
            </a: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300" b="1">
                <a:solidFill>
                  <a:schemeClr val="tx1"/>
                </a:solidFill>
              </a:rPr>
              <a:t> </a:t>
            </a:r>
            <a:endParaRPr sz="1300" b="1">
              <a:solidFill>
                <a:schemeClr val="tx1"/>
              </a:solidFill>
            </a:endParaRPr>
          </a:p>
        </p:txBody>
      </p:sp>
      <p:grpSp>
        <p:nvGrpSpPr>
          <p:cNvPr id="20" name="Группа 25" hidden="0"/>
          <p:cNvGrpSpPr/>
          <p:nvPr isPhoto="0" userDrawn="0"/>
        </p:nvGrpSpPr>
        <p:grpSpPr bwMode="auto">
          <a:xfrm flipH="0" flipV="0">
            <a:off x="141029" y="3902045"/>
            <a:ext cx="2932205" cy="2578689"/>
            <a:chOff x="0" y="0"/>
            <a:chExt cx="2932205" cy="2578689"/>
          </a:xfrm>
        </p:grpSpPr>
        <p:sp>
          <p:nvSpPr>
            <p:cNvPr id="21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932205" cy="758905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7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Молочная продукция </a:t>
              </a:r>
              <a:endParaRPr sz="17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22" name="Прямоугольник 18" hidden="0"/>
            <p:cNvSpPr/>
            <p:nvPr isPhoto="0" userDrawn="0"/>
          </p:nvSpPr>
          <p:spPr bwMode="auto">
            <a:xfrm flipH="0" flipV="0">
              <a:off x="22628" y="616289"/>
              <a:ext cx="2888416" cy="1962399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23" name="Прямоугольник 23" hidden="0"/>
          <p:cNvSpPr/>
          <p:nvPr isPhoto="0" userDrawn="0"/>
        </p:nvSpPr>
        <p:spPr bwMode="auto">
          <a:xfrm flipH="0" flipV="0">
            <a:off x="330412" y="4617290"/>
            <a:ext cx="2674834" cy="149830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разрешительного режима на кассах в режиме офлайн (кроме крупных торговых сетей);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01.05.2025</a:t>
            </a:r>
            <a:r>
              <a:rPr lang="ru-RU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разрешительного режима на кассах в режиме офлайн для крупных торговых сетей</a:t>
            </a: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endParaRPr sz="1600" b="1">
              <a:solidFill>
                <a:schemeClr val="tx1"/>
              </a:solidFill>
            </a:endParaRPr>
          </a:p>
          <a:p>
            <a:pPr algn="ctr">
              <a:defRPr/>
            </a:pPr>
            <a:endParaRPr sz="1600" b="1">
              <a:solidFill>
                <a:schemeClr val="tx1"/>
              </a:solidFill>
            </a:endParaRPr>
          </a:p>
        </p:txBody>
      </p:sp>
      <p:grpSp>
        <p:nvGrpSpPr>
          <p:cNvPr id="24" name="Группа 25" hidden="0"/>
          <p:cNvGrpSpPr/>
          <p:nvPr isPhoto="0" userDrawn="0"/>
        </p:nvGrpSpPr>
        <p:grpSpPr bwMode="auto">
          <a:xfrm flipH="0" flipV="0">
            <a:off x="6376217" y="887729"/>
            <a:ext cx="2496061" cy="2227792"/>
            <a:chOff x="0" y="0"/>
            <a:chExt cx="2496061" cy="2227792"/>
          </a:xfrm>
        </p:grpSpPr>
        <p:sp>
          <p:nvSpPr>
            <p:cNvPr id="25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496061" cy="656165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Табак и табачная продукция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26" name="Прямоугольник 18" hidden="0"/>
            <p:cNvSpPr/>
            <p:nvPr isPhoto="0" userDrawn="0"/>
          </p:nvSpPr>
          <p:spPr bwMode="auto">
            <a:xfrm flipH="0" flipV="0">
              <a:off x="1623" y="677645"/>
              <a:ext cx="2494437" cy="1550147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27" name="Прямоугольник 23" hidden="0"/>
          <p:cNvSpPr/>
          <p:nvPr isPhoto="0" userDrawn="0"/>
        </p:nvSpPr>
        <p:spPr bwMode="auto">
          <a:xfrm flipH="0" flipV="0">
            <a:off x="9631825" y="4706470"/>
            <a:ext cx="2048113" cy="1131576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разрешительного режима на кассах в режиме офлайн</a:t>
            </a:r>
            <a:endParaRPr sz="16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600" b="1">
                <a:solidFill>
                  <a:schemeClr val="tx1"/>
                </a:solidFill>
              </a:rPr>
              <a:t> </a:t>
            </a:r>
            <a:endParaRPr sz="1600">
              <a:solidFill>
                <a:schemeClr val="tx1"/>
              </a:solidFill>
            </a:endParaRPr>
          </a:p>
        </p:txBody>
      </p:sp>
      <p:grpSp>
        <p:nvGrpSpPr>
          <p:cNvPr id="28" name="Группа 25" hidden="0"/>
          <p:cNvGrpSpPr/>
          <p:nvPr isPhoto="0" userDrawn="0"/>
        </p:nvGrpSpPr>
        <p:grpSpPr bwMode="auto">
          <a:xfrm flipH="0" flipV="0">
            <a:off x="9369039" y="3845556"/>
            <a:ext cx="2628319" cy="2270528"/>
            <a:chOff x="0" y="0"/>
            <a:chExt cx="2628319" cy="2270528"/>
          </a:xfrm>
        </p:grpSpPr>
        <p:sp>
          <p:nvSpPr>
            <p:cNvPr id="29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628319" cy="68169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Безалкогольное пиво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30" name="Прямоугольник 18" hidden="0"/>
            <p:cNvSpPr/>
            <p:nvPr isPhoto="0" userDrawn="0"/>
          </p:nvSpPr>
          <p:spPr bwMode="auto">
            <a:xfrm flipH="0" flipV="0">
              <a:off x="7504" y="691029"/>
              <a:ext cx="2606677" cy="1579498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grpSp>
        <p:nvGrpSpPr>
          <p:cNvPr id="31" name="Группа 25" hidden="0"/>
          <p:cNvGrpSpPr/>
          <p:nvPr isPhoto="0" userDrawn="0"/>
        </p:nvGrpSpPr>
        <p:grpSpPr bwMode="auto">
          <a:xfrm flipH="0" flipV="0">
            <a:off x="9132310" y="901407"/>
            <a:ext cx="2946318" cy="2600429"/>
            <a:chOff x="0" y="0"/>
            <a:chExt cx="2946318" cy="2600429"/>
          </a:xfrm>
        </p:grpSpPr>
        <p:sp>
          <p:nvSpPr>
            <p:cNvPr id="32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935072" cy="662451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6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Безалкогольные напитки (БН)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33" name="Прямоугольник 18" hidden="0"/>
            <p:cNvSpPr/>
            <p:nvPr isPhoto="0" userDrawn="0"/>
          </p:nvSpPr>
          <p:spPr bwMode="auto">
            <a:xfrm flipH="0" flipV="0">
              <a:off x="0" y="659625"/>
              <a:ext cx="2946318" cy="1940804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34" name="Прямоугольник 23" hidden="0"/>
          <p:cNvSpPr/>
          <p:nvPr isPhoto="0" userDrawn="0"/>
        </p:nvSpPr>
        <p:spPr bwMode="auto">
          <a:xfrm flipH="0" flipV="0">
            <a:off x="6340240" y="1582324"/>
            <a:ext cx="2568015" cy="1516247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01.04.2025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подача  сведений о выводе из оборота пива при розничной продажи; </a:t>
            </a: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01.10.2025</a:t>
            </a:r>
            <a:r>
              <a:rPr lang="ru-RU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200" b="1">
                <a:solidFill>
                  <a:schemeClr val="tx1"/>
                </a:solidFill>
              </a:rPr>
              <a:t>запрет оборота немаркированной продукции;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старт разрешительного режима на кассах </a:t>
            </a:r>
            <a:r>
              <a:rPr sz="1200" b="1">
                <a:solidFill>
                  <a:schemeClr val="tx1"/>
                </a:solidFill>
              </a:rPr>
              <a:t> </a:t>
            </a:r>
            <a:r>
              <a:rPr sz="1600" b="1">
                <a:solidFill>
                  <a:schemeClr val="tx1"/>
                </a:solidFill>
              </a:rPr>
              <a:t> </a:t>
            </a:r>
            <a:endParaRPr sz="1200" b="1">
              <a:solidFill>
                <a:schemeClr val="tx1"/>
              </a:solidFill>
            </a:endParaRPr>
          </a:p>
        </p:txBody>
      </p:sp>
      <p:sp>
        <p:nvSpPr>
          <p:cNvPr id="35" name="Прямоугольник 23" hidden="0"/>
          <p:cNvSpPr/>
          <p:nvPr isPhoto="0" userDrawn="0"/>
        </p:nvSpPr>
        <p:spPr bwMode="auto">
          <a:xfrm flipH="0" flipV="0">
            <a:off x="9148889" y="1708857"/>
            <a:ext cx="2929739" cy="1736911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01.06.2025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обязательная передача сведений по ЭДО в экземплярном учете для производителей по подакцизным БН;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01.09.2025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обязательная передача сведений о выводе из оборота продукции в кегах и маркировки отдельных видов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БН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sz="1200" b="0">
                <a:solidFill>
                  <a:schemeClr val="tx1"/>
                </a:solidFill>
              </a:rPr>
              <a:t> </a:t>
            </a:r>
            <a:endParaRPr sz="1200" b="0">
              <a:solidFill>
                <a:schemeClr val="tx1"/>
              </a:solidFill>
            </a:endParaRPr>
          </a:p>
        </p:txBody>
      </p:sp>
      <p:pic>
        <p:nvPicPr>
          <p:cNvPr id="36" name="Рисунок 28" hidden="0"/>
          <p:cNvPicPr>
            <a:picLocks noChangeAspect="1"/>
          </p:cNvPicPr>
          <p:nvPr isPhoto="0" userDrawn="0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5517917" y="2594807"/>
            <a:ext cx="372232" cy="372232"/>
          </a:xfrm>
          <a:prstGeom prst="rect">
            <a:avLst/>
          </a:prstGeom>
        </p:spPr>
      </p:pic>
      <p:pic>
        <p:nvPicPr>
          <p:cNvPr id="37" name="Рисунок 87" hidden="0"/>
          <p:cNvPicPr>
            <a:picLocks noChangeAspect="1"/>
          </p:cNvPicPr>
          <p:nvPr isPhoto="0" userDrawn="0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6069601" y="6142428"/>
            <a:ext cx="337339" cy="337339"/>
          </a:xfrm>
          <a:prstGeom prst="rect">
            <a:avLst/>
          </a:prstGeom>
        </p:spPr>
      </p:pic>
      <p:pic>
        <p:nvPicPr>
          <p:cNvPr id="38" name="" hidden="0"/>
          <p:cNvPicPr>
            <a:picLocks noChangeAspect="1"/>
          </p:cNvPicPr>
          <p:nvPr isPhoto="0" userDrawn="0"/>
        </p:nvPicPr>
        <p:blipFill>
          <a:blip r:embed="rId4"/>
          <a:stretch/>
        </p:blipFill>
        <p:spPr bwMode="auto">
          <a:xfrm flipH="0" flipV="0">
            <a:off x="11614720" y="3111501"/>
            <a:ext cx="231837" cy="331196"/>
          </a:xfrm>
          <a:prstGeom prst="rect">
            <a:avLst/>
          </a:prstGeom>
        </p:spPr>
      </p:pic>
      <p:pic>
        <p:nvPicPr>
          <p:cNvPr id="39" name="Рисунок 97" hidden="0"/>
          <p:cNvPicPr>
            <a:picLocks noChangeAspect="1"/>
          </p:cNvPicPr>
          <p:nvPr isPhoto="0" userDrawn="0"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2535002" y="6247139"/>
            <a:ext cx="261467" cy="193699"/>
          </a:xfrm>
          <a:prstGeom prst="rect">
            <a:avLst/>
          </a:prstGeom>
        </p:spPr>
      </p:pic>
      <p:pic>
        <p:nvPicPr>
          <p:cNvPr id="40" name="Рисунок 92" hidden="0"/>
          <p:cNvPicPr>
            <a:picLocks noChangeAspect="1"/>
          </p:cNvPicPr>
          <p:nvPr isPhoto="0" userDrawn="0"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2721765" y="6181911"/>
            <a:ext cx="258927" cy="258927"/>
          </a:xfrm>
          <a:prstGeom prst="rect">
            <a:avLst/>
          </a:prstGeom>
        </p:spPr>
      </p:pic>
      <p:grpSp>
        <p:nvGrpSpPr>
          <p:cNvPr id="41" name="Группа 25" hidden="0"/>
          <p:cNvGrpSpPr/>
          <p:nvPr isPhoto="0" userDrawn="0"/>
        </p:nvGrpSpPr>
        <p:grpSpPr bwMode="auto">
          <a:xfrm flipH="0" flipV="0">
            <a:off x="6814826" y="3824745"/>
            <a:ext cx="2172425" cy="2187635"/>
            <a:chOff x="0" y="0"/>
            <a:chExt cx="2172425" cy="2187635"/>
          </a:xfrm>
        </p:grpSpPr>
        <p:sp>
          <p:nvSpPr>
            <p:cNvPr id="42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172425" cy="656164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Обувь </a:t>
              </a:r>
              <a:endParaRPr lang="ru-RU" sz="18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43" name="Прямоугольник 18" hidden="0"/>
            <p:cNvSpPr/>
            <p:nvPr isPhoto="0" userDrawn="0"/>
          </p:nvSpPr>
          <p:spPr bwMode="auto">
            <a:xfrm flipH="0" flipV="0">
              <a:off x="21591" y="637488"/>
              <a:ext cx="2141496" cy="1550146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44" name="Прямоугольник 23" hidden="0"/>
          <p:cNvSpPr/>
          <p:nvPr isPhoto="0" userDrawn="0"/>
        </p:nvSpPr>
        <p:spPr bwMode="auto">
          <a:xfrm flipH="0" flipV="0">
            <a:off x="6824165" y="4781981"/>
            <a:ext cx="2048113" cy="1131576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разрешительного режима на кассах в режиме офлайн</a:t>
            </a:r>
            <a:endParaRPr sz="16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600" b="1">
                <a:solidFill>
                  <a:schemeClr val="tx1"/>
                </a:solidFill>
              </a:rPr>
              <a:t> </a:t>
            </a:r>
            <a:endParaRPr sz="1600">
              <a:solidFill>
                <a:schemeClr val="tx1"/>
              </a:solidFill>
            </a:endParaRPr>
          </a:p>
        </p:txBody>
      </p:sp>
      <p:pic>
        <p:nvPicPr>
          <p:cNvPr id="45" name="Рисунок 81" hidden="0"/>
          <p:cNvPicPr>
            <a:picLocks noChangeAspect="1"/>
          </p:cNvPicPr>
          <p:nvPr isPhoto="0" userDrawn="0"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8392745" y="2668334"/>
            <a:ext cx="349076" cy="388687"/>
          </a:xfrm>
          <a:prstGeom prst="rect">
            <a:avLst/>
          </a:prstGeom>
        </p:spPr>
      </p:pic>
      <p:pic>
        <p:nvPicPr>
          <p:cNvPr id="46" name="Рисунок 84" hidden="0"/>
          <p:cNvPicPr>
            <a:picLocks noChangeAspect="1"/>
          </p:cNvPicPr>
          <p:nvPr isPhoto="0" userDrawn="0"/>
        </p:nvPicPr>
        <p:blipFill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8524851" y="5664333"/>
            <a:ext cx="347427" cy="347427"/>
          </a:xfrm>
          <a:prstGeom prst="rect">
            <a:avLst/>
          </a:prstGeom>
        </p:spPr>
      </p:pic>
      <p:pic>
        <p:nvPicPr>
          <p:cNvPr id="47" name="Рисунок 112" hidden="0"/>
          <p:cNvPicPr>
            <a:picLocks noChangeAspect="1"/>
          </p:cNvPicPr>
          <p:nvPr isPhoto="0" userDrawn="0"/>
        </p:nvPicPr>
        <p:blipFill>
          <a:blip r:embed="rId9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11522072" y="5547104"/>
            <a:ext cx="417133" cy="417133"/>
          </a:xfrm>
          <a:prstGeom prst="rect">
            <a:avLst/>
          </a:prstGeom>
        </p:spPr>
      </p:pic>
      <p:pic>
        <p:nvPicPr>
          <p:cNvPr id="48" name="" hidden="0"/>
          <p:cNvPicPr>
            <a:picLocks noChangeAspect="1"/>
          </p:cNvPicPr>
          <p:nvPr isPhoto="0" userDrawn="0"/>
        </p:nvPicPr>
        <p:blipFill>
          <a:blip r:embed="rId10"/>
          <a:stretch/>
        </p:blipFill>
        <p:spPr bwMode="auto">
          <a:xfrm flipH="0" flipV="0">
            <a:off x="3162393" y="3401397"/>
            <a:ext cx="294498" cy="3058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sh dir="u"/>
      </p:transition>
    </mc:Choice>
    <mc:Fallback>
      <p:transition spd="slow" advClick="1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88" hidden="0"/>
          <p:cNvSpPr>
            <a:spLocks noAdjustHandles="0" noChangeArrowheads="0"/>
          </p:cNvSpPr>
          <p:nvPr isPhoto="0" userDrawn="0"/>
        </p:nvSpPr>
        <p:spPr bwMode="auto">
          <a:xfrm>
            <a:off x="623388" y="273506"/>
            <a:ext cx="10161288" cy="3960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endParaRPr sz="2200">
              <a:solidFill>
                <a:srgbClr val="BB8345"/>
              </a:solidFill>
              <a:latin typeface="Arial"/>
              <a:cs typeface="Arial"/>
            </a:endParaRPr>
          </a:p>
        </p:txBody>
      </p:sp>
      <p:sp>
        <p:nvSpPr>
          <p:cNvPr id="5" name="Shape 289" hidden="0"/>
          <p:cNvSpPr>
            <a:spLocks noAdjustHandles="0" noChangeArrowheads="0"/>
          </p:cNvSpPr>
          <p:nvPr isPhoto="0" userDrawn="0"/>
        </p:nvSpPr>
        <p:spPr bwMode="auto">
          <a:xfrm>
            <a:off x="629985" y="720153"/>
            <a:ext cx="11216571" cy="158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323847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indent="0">
              <a:buClr>
                <a:srgbClr val="787D82"/>
              </a:buClr>
              <a:defRPr/>
            </a:pPr>
            <a:endParaRPr lang="ru-RU" sz="1800"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6" name="Прямоугольник 66" hidden="0"/>
          <p:cNvSpPr/>
          <p:nvPr isPhoto="0" userDrawn="0"/>
        </p:nvSpPr>
        <p:spPr bwMode="auto">
          <a:xfrm>
            <a:off x="4721292" y="648144"/>
            <a:ext cx="1807205" cy="72005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000">
              <a:solidFill>
                <a:srgbClr val="FFFFFF"/>
              </a:solidFill>
              <a:latin typeface="Arial"/>
              <a:cs typeface="Arial"/>
            </a:endParaRPr>
          </a:p>
        </p:txBody>
      </p:sp>
      <p:grpSp>
        <p:nvGrpSpPr>
          <p:cNvPr id="7" name="Группа 25" hidden="0"/>
          <p:cNvGrpSpPr/>
          <p:nvPr isPhoto="0" userDrawn="0"/>
        </p:nvGrpSpPr>
        <p:grpSpPr bwMode="auto">
          <a:xfrm flipH="0" flipV="0">
            <a:off x="29807" y="878391"/>
            <a:ext cx="3263143" cy="2399329"/>
            <a:chOff x="0" y="0"/>
            <a:chExt cx="3263143" cy="2399329"/>
          </a:xfrm>
        </p:grpSpPr>
        <p:sp>
          <p:nvSpPr>
            <p:cNvPr id="8" name="Прямоугольник 12" hidden="0"/>
            <p:cNvSpPr/>
            <p:nvPr isPhoto="0" userDrawn="0"/>
          </p:nvSpPr>
          <p:spPr bwMode="auto">
            <a:xfrm flipH="0" flipV="0">
              <a:off x="12900" y="0"/>
              <a:ext cx="3250243" cy="646535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Растительные масла </a:t>
              </a:r>
              <a:endParaRPr lang="ru-RU" sz="18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9" name="Прямоугольник 18" hidden="0"/>
            <p:cNvSpPr/>
            <p:nvPr isPhoto="0" userDrawn="0"/>
          </p:nvSpPr>
          <p:spPr bwMode="auto">
            <a:xfrm flipH="0" flipV="0">
              <a:off x="0" y="634402"/>
              <a:ext cx="3243305" cy="1764926"/>
            </a:xfrm>
            <a:prstGeom prst="rect">
              <a:avLst/>
            </a:prstGeom>
            <a:noFill/>
            <a:ln w="12700" cap="flat" cmpd="sng" algn="ctr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0" name="Shape 288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1896617" y="97749"/>
            <a:ext cx="8759264" cy="57183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r>
              <a:rPr lang="ru-RU" sz="3300">
                <a:solidFill>
                  <a:srgbClr val="283032"/>
                </a:solidFill>
                <a:latin typeface="Arial"/>
                <a:cs typeface="Arial"/>
              </a:rPr>
              <a:t>Новые сроки в маркировке в 2025 году </a:t>
            </a:r>
            <a:r>
              <a:rPr lang="ru-RU" sz="3300">
                <a:solidFill>
                  <a:srgbClr val="283032"/>
                </a:solidFill>
                <a:latin typeface="Arial"/>
                <a:cs typeface="Arial"/>
              </a:rPr>
              <a:t> </a:t>
            </a:r>
            <a:endParaRPr lang="ru-RU" sz="3300">
              <a:solidFill>
                <a:srgbClr val="283032"/>
              </a:solidFill>
              <a:latin typeface="Arial"/>
              <a:cs typeface="Arial"/>
            </a:endParaRPr>
          </a:p>
        </p:txBody>
      </p:sp>
      <p:sp>
        <p:nvSpPr>
          <p:cNvPr id="11" name="Прямоугольник 23" hidden="0"/>
          <p:cNvSpPr/>
          <p:nvPr isPhoto="0" userDrawn="0"/>
        </p:nvSpPr>
        <p:spPr bwMode="auto">
          <a:xfrm flipH="0" flipV="0">
            <a:off x="164106" y="1645395"/>
            <a:ext cx="3090955" cy="1697692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01.11.2025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старт обязательной передачи сведений о выводе из оборота при продаже в розницу;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передачи сведений в объемно-сортовом формате об обороте и выводе из оборота продукции по причинам, не являющимся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продажей в розницу  </a:t>
            </a:r>
            <a:endParaRPr lang="ru-RU" sz="12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algn="ctr">
              <a:defRPr/>
            </a:pP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2" name="Группа 25" hidden="0"/>
          <p:cNvGrpSpPr/>
          <p:nvPr isPhoto="0" userDrawn="0"/>
        </p:nvGrpSpPr>
        <p:grpSpPr bwMode="auto">
          <a:xfrm flipH="0" flipV="0">
            <a:off x="3697477" y="887729"/>
            <a:ext cx="2371911" cy="2147196"/>
            <a:chOff x="0" y="0"/>
            <a:chExt cx="2371911" cy="2147196"/>
          </a:xfrm>
        </p:grpSpPr>
        <p:sp>
          <p:nvSpPr>
            <p:cNvPr id="13" name="Прямоугольник 12" hidden="0"/>
            <p:cNvSpPr/>
            <p:nvPr isPhoto="0" userDrawn="0"/>
          </p:nvSpPr>
          <p:spPr bwMode="auto">
            <a:xfrm flipH="0" flipV="0">
              <a:off x="8291" y="0"/>
              <a:ext cx="2363618" cy="633431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Консервированные продукты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14" name="Прямоугольник 18" hidden="0"/>
            <p:cNvSpPr/>
            <p:nvPr isPhoto="0" userDrawn="0"/>
          </p:nvSpPr>
          <p:spPr bwMode="auto">
            <a:xfrm flipH="0" flipV="0">
              <a:off x="0" y="625623"/>
              <a:ext cx="2371911" cy="1521573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5" name="Прямоугольник 23" hidden="0"/>
          <p:cNvSpPr/>
          <p:nvPr isPhoto="0" userDrawn="0"/>
        </p:nvSpPr>
        <p:spPr bwMode="auto">
          <a:xfrm flipH="0" flipV="0">
            <a:off x="3771658" y="1615372"/>
            <a:ext cx="2175808" cy="1372862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обязательной маркировки для КФК, СПК</a:t>
            </a:r>
            <a:endParaRPr sz="1200" b="1">
              <a:solidFill>
                <a:schemeClr val="tx1"/>
              </a:solidFill>
            </a:endParaRPr>
          </a:p>
        </p:txBody>
      </p:sp>
      <p:grpSp>
        <p:nvGrpSpPr>
          <p:cNvPr id="16" name="Группа 25" hidden="0"/>
          <p:cNvGrpSpPr/>
          <p:nvPr isPhoto="0" userDrawn="0"/>
        </p:nvGrpSpPr>
        <p:grpSpPr bwMode="auto">
          <a:xfrm flipH="0" flipV="0">
            <a:off x="3260891" y="4023886"/>
            <a:ext cx="2002491" cy="2089037"/>
            <a:chOff x="0" y="0"/>
            <a:chExt cx="2002491" cy="2089037"/>
          </a:xfrm>
        </p:grpSpPr>
        <p:sp>
          <p:nvSpPr>
            <p:cNvPr id="17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002491" cy="553948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Фотоаппараты и лампы вспышки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18" name="Прямоугольник 18" hidden="0"/>
            <p:cNvSpPr/>
            <p:nvPr isPhoto="0" userDrawn="0"/>
          </p:nvSpPr>
          <p:spPr bwMode="auto">
            <a:xfrm flipH="0" flipV="0">
              <a:off x="0" y="560832"/>
              <a:ext cx="1981531" cy="1528204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grpSp>
        <p:nvGrpSpPr>
          <p:cNvPr id="19" name="Группа 25" hidden="0"/>
          <p:cNvGrpSpPr/>
          <p:nvPr isPhoto="0" userDrawn="0"/>
        </p:nvGrpSpPr>
        <p:grpSpPr bwMode="auto">
          <a:xfrm flipH="0" flipV="0">
            <a:off x="141029" y="3902045"/>
            <a:ext cx="2932205" cy="2578689"/>
            <a:chOff x="0" y="0"/>
            <a:chExt cx="2932205" cy="2578689"/>
          </a:xfrm>
        </p:grpSpPr>
        <p:sp>
          <p:nvSpPr>
            <p:cNvPr id="20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932205" cy="758905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7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Медицинские изделия</a:t>
              </a:r>
              <a:endParaRPr sz="17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21" name="Прямоугольник 18" hidden="0"/>
            <p:cNvSpPr/>
            <p:nvPr isPhoto="0" userDrawn="0"/>
          </p:nvSpPr>
          <p:spPr bwMode="auto">
            <a:xfrm flipH="0" flipV="0">
              <a:off x="22628" y="616289"/>
              <a:ext cx="2888416" cy="1962399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22" name="Прямоугольник 23" hidden="0"/>
          <p:cNvSpPr/>
          <p:nvPr isPhoto="0" userDrawn="0"/>
        </p:nvSpPr>
        <p:spPr bwMode="auto">
          <a:xfrm flipH="0" flipV="0">
            <a:off x="330412" y="4617290"/>
            <a:ext cx="2674834" cy="1498309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обязательная маркировка перчаток медицинских;</a:t>
            </a: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01.09.2025</a:t>
            </a:r>
            <a:r>
              <a:rPr sz="1200"/>
              <a:t> </a:t>
            </a:r>
            <a:r>
              <a:rPr sz="1200" b="1"/>
              <a:t>обязанность передачи сведений об обороте маркированных медицинских изделий (поэкземплярный учет) </a:t>
            </a:r>
            <a:endParaRPr sz="12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algn="ctr">
              <a:defRPr/>
            </a:pP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endParaRPr sz="1600" b="1">
              <a:solidFill>
                <a:schemeClr val="tx1"/>
              </a:solidFill>
            </a:endParaRPr>
          </a:p>
          <a:p>
            <a:pPr algn="ctr">
              <a:defRPr/>
            </a:pPr>
            <a:endParaRPr sz="1600" b="1">
              <a:solidFill>
                <a:schemeClr val="tx1"/>
              </a:solidFill>
            </a:endParaRPr>
          </a:p>
        </p:txBody>
      </p:sp>
      <p:grpSp>
        <p:nvGrpSpPr>
          <p:cNvPr id="23" name="Группа 25" hidden="0"/>
          <p:cNvGrpSpPr/>
          <p:nvPr isPhoto="0" userDrawn="0"/>
        </p:nvGrpSpPr>
        <p:grpSpPr bwMode="auto">
          <a:xfrm flipH="0" flipV="0">
            <a:off x="6192205" y="887728"/>
            <a:ext cx="2838823" cy="2632785"/>
            <a:chOff x="0" y="0"/>
            <a:chExt cx="2838823" cy="2632785"/>
          </a:xfrm>
        </p:grpSpPr>
        <p:sp>
          <p:nvSpPr>
            <p:cNvPr id="24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838823" cy="656164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Бакалея </a:t>
              </a:r>
              <a:endParaRPr lang="ru-RU" sz="18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25" name="Прямоугольник 18" hidden="0"/>
            <p:cNvSpPr/>
            <p:nvPr isPhoto="0" userDrawn="0"/>
          </p:nvSpPr>
          <p:spPr bwMode="auto">
            <a:xfrm flipH="0" flipV="0">
              <a:off x="1845" y="677644"/>
              <a:ext cx="2836976" cy="1955140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grpSp>
        <p:nvGrpSpPr>
          <p:cNvPr id="26" name="Группа 25" hidden="0"/>
          <p:cNvGrpSpPr/>
          <p:nvPr isPhoto="0" userDrawn="0"/>
        </p:nvGrpSpPr>
        <p:grpSpPr bwMode="auto">
          <a:xfrm flipH="0" flipV="0">
            <a:off x="10160954" y="4021255"/>
            <a:ext cx="1925803" cy="2130913"/>
            <a:chOff x="0" y="0"/>
            <a:chExt cx="1925803" cy="2130913"/>
          </a:xfrm>
        </p:grpSpPr>
        <p:sp>
          <p:nvSpPr>
            <p:cNvPr id="27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1925803" cy="639774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Шины и автопокрышки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28" name="Прямоугольник 18" hidden="0"/>
            <p:cNvSpPr/>
            <p:nvPr isPhoto="0" userDrawn="0"/>
          </p:nvSpPr>
          <p:spPr bwMode="auto">
            <a:xfrm flipH="0" flipV="0">
              <a:off x="9338" y="648537"/>
              <a:ext cx="1907127" cy="1482375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grpSp>
        <p:nvGrpSpPr>
          <p:cNvPr id="29" name="Группа 25" hidden="0"/>
          <p:cNvGrpSpPr/>
          <p:nvPr isPhoto="0" userDrawn="0"/>
        </p:nvGrpSpPr>
        <p:grpSpPr bwMode="auto">
          <a:xfrm flipH="0" flipV="0">
            <a:off x="9132310" y="901407"/>
            <a:ext cx="2946318" cy="2600429"/>
            <a:chOff x="0" y="0"/>
            <a:chExt cx="2946318" cy="2600429"/>
          </a:xfrm>
        </p:grpSpPr>
        <p:sp>
          <p:nvSpPr>
            <p:cNvPr id="30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935072" cy="662451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6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Моторные масла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31" name="Прямоугольник 18" hidden="0"/>
            <p:cNvSpPr/>
            <p:nvPr isPhoto="0" userDrawn="0"/>
          </p:nvSpPr>
          <p:spPr bwMode="auto">
            <a:xfrm flipH="0" flipV="0">
              <a:off x="0" y="659625"/>
              <a:ext cx="2946318" cy="1940804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32" name="Прямоугольник 23" hidden="0"/>
          <p:cNvSpPr/>
          <p:nvPr isPhoto="0" userDrawn="0"/>
        </p:nvSpPr>
        <p:spPr bwMode="auto">
          <a:xfrm flipH="0" flipV="0">
            <a:off x="6291563" y="1645394"/>
            <a:ext cx="2568014" cy="1884457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01.05.2025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обязательной маркировки товаров для производителей и импортеров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(снековая продукция)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01.07.2025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обязательной маркировки товаров для производителей и импортеров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1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(соусы, специи, приправы, пряности и т.д.)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sz="1200" b="1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 </a:t>
            </a:r>
            <a:r>
              <a:rPr sz="1600" b="1">
                <a:solidFill>
                  <a:schemeClr val="tx1"/>
                </a:solidFill>
              </a:rPr>
              <a:t> </a:t>
            </a:r>
            <a:endParaRPr sz="1200" b="1">
              <a:solidFill>
                <a:schemeClr val="tx1"/>
              </a:solidFill>
            </a:endParaRPr>
          </a:p>
        </p:txBody>
      </p:sp>
      <p:sp>
        <p:nvSpPr>
          <p:cNvPr id="33" name="Прямоугольник 23" hidden="0"/>
          <p:cNvSpPr/>
          <p:nvPr isPhoto="0" userDrawn="0"/>
        </p:nvSpPr>
        <p:spPr bwMode="auto">
          <a:xfrm flipH="0" flipV="0">
            <a:off x="9148889" y="1712258"/>
            <a:ext cx="2929739" cy="1736911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01.03.2025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старт обязательной регистрации в системе маркировки; старт маркировки для производителей и импортеров;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31.10.2025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30.11.2025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маркировка остатков;</a:t>
            </a:r>
            <a:endParaRPr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01.12.2025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запрет оборота немаркированной продукции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4" name="Группа 25" hidden="0"/>
          <p:cNvGrpSpPr/>
          <p:nvPr isPhoto="0" userDrawn="0"/>
        </p:nvGrpSpPr>
        <p:grpSpPr bwMode="auto">
          <a:xfrm flipH="0" flipV="0">
            <a:off x="5357362" y="3992834"/>
            <a:ext cx="1954732" cy="2095694"/>
            <a:chOff x="0" y="0"/>
            <a:chExt cx="1954732" cy="2095694"/>
          </a:xfrm>
        </p:grpSpPr>
        <p:sp>
          <p:nvSpPr>
            <p:cNvPr id="35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1954732" cy="628587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Духи и туалетная вода </a:t>
              </a:r>
              <a:endParaRPr lang="ru-RU" sz="18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36" name="Прямоугольник 18" hidden="0"/>
            <p:cNvSpPr/>
            <p:nvPr isPhoto="0" userDrawn="0"/>
          </p:nvSpPr>
          <p:spPr bwMode="auto">
            <a:xfrm flipH="0" flipV="0">
              <a:off x="19427" y="610696"/>
              <a:ext cx="1926901" cy="1484997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pic>
        <p:nvPicPr>
          <p:cNvPr id="3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8688128" y="3115795"/>
            <a:ext cx="342900" cy="333374"/>
          </a:xfrm>
          <a:prstGeom prst="rect">
            <a:avLst/>
          </a:prstGeom>
        </p:spPr>
      </p:pic>
      <p:pic>
        <p:nvPicPr>
          <p:cNvPr id="38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11730639" y="3106270"/>
            <a:ext cx="295274" cy="342900"/>
          </a:xfrm>
          <a:prstGeom prst="rect">
            <a:avLst/>
          </a:prstGeom>
        </p:spPr>
      </p:pic>
      <p:pic>
        <p:nvPicPr>
          <p:cNvPr id="39" name="" hidden="0"/>
          <p:cNvPicPr>
            <a:picLocks noChangeAspect="1"/>
          </p:cNvPicPr>
          <p:nvPr isPhoto="0" userDrawn="0"/>
        </p:nvPicPr>
        <p:blipFill>
          <a:blip r:embed="rId4"/>
          <a:stretch/>
        </p:blipFill>
        <p:spPr bwMode="auto">
          <a:xfrm>
            <a:off x="5704033" y="2712009"/>
            <a:ext cx="361949" cy="276224"/>
          </a:xfrm>
          <a:prstGeom prst="rect">
            <a:avLst/>
          </a:prstGeom>
        </p:spPr>
      </p:pic>
      <p:pic>
        <p:nvPicPr>
          <p:cNvPr id="40" name="" hidden="0"/>
          <p:cNvPicPr>
            <a:picLocks noChangeAspect="1"/>
          </p:cNvPicPr>
          <p:nvPr isPhoto="0" userDrawn="0"/>
        </p:nvPicPr>
        <p:blipFill>
          <a:blip r:embed="rId5"/>
          <a:stretch/>
        </p:blipFill>
        <p:spPr bwMode="auto">
          <a:xfrm>
            <a:off x="2475783" y="6011761"/>
            <a:ext cx="409574" cy="342900"/>
          </a:xfrm>
          <a:prstGeom prst="rect">
            <a:avLst/>
          </a:prstGeom>
        </p:spPr>
      </p:pic>
      <p:pic>
        <p:nvPicPr>
          <p:cNvPr id="41" name="" hidden="0"/>
          <p:cNvPicPr>
            <a:picLocks noChangeAspect="1"/>
          </p:cNvPicPr>
          <p:nvPr isPhoto="0" userDrawn="0"/>
        </p:nvPicPr>
        <p:blipFill>
          <a:blip r:embed="rId6"/>
          <a:stretch/>
        </p:blipFill>
        <p:spPr bwMode="auto">
          <a:xfrm>
            <a:off x="2899815" y="2931884"/>
            <a:ext cx="314324" cy="333374"/>
          </a:xfrm>
          <a:prstGeom prst="rect">
            <a:avLst/>
          </a:prstGeom>
        </p:spPr>
      </p:pic>
      <p:sp>
        <p:nvSpPr>
          <p:cNvPr id="42" name="Прямоугольник 23" hidden="0"/>
          <p:cNvSpPr/>
          <p:nvPr isPhoto="0" userDrawn="0"/>
        </p:nvSpPr>
        <p:spPr bwMode="auto">
          <a:xfrm flipH="0" flipV="0">
            <a:off x="5424179" y="4667675"/>
            <a:ext cx="1813907" cy="1206074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разрешительного режима на кассах в режиме офлайн </a:t>
            </a:r>
            <a:endParaRPr sz="1200" b="1">
              <a:solidFill>
                <a:schemeClr val="tx1"/>
              </a:solidFill>
            </a:endParaRPr>
          </a:p>
        </p:txBody>
      </p:sp>
      <p:pic>
        <p:nvPicPr>
          <p:cNvPr id="43" name="Рисунок 90" hidden="0"/>
          <p:cNvPicPr>
            <a:picLocks noChangeAspect="1"/>
          </p:cNvPicPr>
          <p:nvPr isPhoto="0" userDrawn="0"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6900527" y="5597033"/>
            <a:ext cx="337559" cy="337559"/>
          </a:xfrm>
          <a:prstGeom prst="rect">
            <a:avLst/>
          </a:prstGeom>
        </p:spPr>
      </p:pic>
      <p:sp>
        <p:nvSpPr>
          <p:cNvPr id="44" name="Прямоугольник 23" hidden="0"/>
          <p:cNvSpPr/>
          <p:nvPr isPhoto="0" userDrawn="0"/>
        </p:nvSpPr>
        <p:spPr bwMode="auto">
          <a:xfrm flipH="0" flipV="0">
            <a:off x="10092729" y="4621422"/>
            <a:ext cx="2075032" cy="1225512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разрешительного режима на кассах в режиме офлайн </a:t>
            </a:r>
            <a:endParaRPr sz="1200" b="1">
              <a:solidFill>
                <a:schemeClr val="tx1"/>
              </a:solidFill>
            </a:endParaRPr>
          </a:p>
        </p:txBody>
      </p:sp>
      <p:pic>
        <p:nvPicPr>
          <p:cNvPr id="45" name="Рисунок 88" hidden="0"/>
          <p:cNvPicPr>
            <a:picLocks noChangeAspect="1"/>
          </p:cNvPicPr>
          <p:nvPr isPhoto="0" userDrawn="0"/>
        </p:nvPicPr>
        <p:blipFill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11485226" y="5597033"/>
            <a:ext cx="416344" cy="416344"/>
          </a:xfrm>
          <a:prstGeom prst="rect">
            <a:avLst/>
          </a:prstGeom>
        </p:spPr>
      </p:pic>
      <p:sp>
        <p:nvSpPr>
          <p:cNvPr id="46" name="Прямоугольник 23" hidden="0"/>
          <p:cNvSpPr/>
          <p:nvPr isPhoto="0" userDrawn="0"/>
        </p:nvSpPr>
        <p:spPr bwMode="auto">
          <a:xfrm flipH="0" flipV="0">
            <a:off x="3255062" y="4783371"/>
            <a:ext cx="2075032" cy="1166148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разрешительного режима на кассах в режиме офлайн </a:t>
            </a:r>
            <a:endParaRPr sz="1200" b="1">
              <a:solidFill>
                <a:schemeClr val="tx1"/>
              </a:solidFill>
            </a:endParaRPr>
          </a:p>
        </p:txBody>
      </p:sp>
      <p:pic>
        <p:nvPicPr>
          <p:cNvPr id="47" name="Рисунок 91" hidden="0"/>
          <p:cNvPicPr>
            <a:picLocks noChangeAspect="1"/>
          </p:cNvPicPr>
          <p:nvPr isPhoto="0" userDrawn="0"/>
        </p:nvPicPr>
        <p:blipFill>
          <a:blip r:embed="rId9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4859562" y="5547104"/>
            <a:ext cx="286459" cy="286459"/>
          </a:xfrm>
          <a:prstGeom prst="rect">
            <a:avLst/>
          </a:prstGeom>
        </p:spPr>
      </p:pic>
      <p:grpSp>
        <p:nvGrpSpPr>
          <p:cNvPr id="48" name="Группа 25" hidden="0"/>
          <p:cNvGrpSpPr/>
          <p:nvPr isPhoto="0" userDrawn="0"/>
        </p:nvGrpSpPr>
        <p:grpSpPr bwMode="auto">
          <a:xfrm flipH="0" flipV="0">
            <a:off x="7386059" y="3999979"/>
            <a:ext cx="2728204" cy="2600428"/>
            <a:chOff x="0" y="0"/>
            <a:chExt cx="2728204" cy="2600428"/>
          </a:xfrm>
        </p:grpSpPr>
        <p:sp>
          <p:nvSpPr>
            <p:cNvPr id="49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717791" cy="66245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6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БАДы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50" name="Прямоугольник 18" hidden="0"/>
            <p:cNvSpPr/>
            <p:nvPr isPhoto="0" userDrawn="0"/>
          </p:nvSpPr>
          <p:spPr bwMode="auto">
            <a:xfrm flipH="0" flipV="0">
              <a:off x="0" y="659624"/>
              <a:ext cx="2728204" cy="1940803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51" name="Прямоугольник 23" hidden="0"/>
          <p:cNvSpPr/>
          <p:nvPr isPhoto="0" userDrawn="0"/>
        </p:nvSpPr>
        <p:spPr bwMode="auto">
          <a:xfrm flipH="0" flipV="0">
            <a:off x="7412222" y="4728578"/>
            <a:ext cx="2568156" cy="186421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01.03.2025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старт разрешительного режима на кассах в режиме офлайн; обязательная маркировка для расширенного перечня БАД; обязанность передачи сведений о поэкземплярном выводе из оборота товаров расширенного перечня для всех участников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2" name="" hidden="0"/>
          <p:cNvPicPr>
            <a:picLocks noChangeAspect="1"/>
          </p:cNvPicPr>
          <p:nvPr isPhoto="0" userDrawn="0"/>
        </p:nvPicPr>
        <p:blipFill>
          <a:blip r:embed="rId10"/>
          <a:stretch/>
        </p:blipFill>
        <p:spPr bwMode="auto">
          <a:xfrm flipH="0" flipV="0">
            <a:off x="9792356" y="6284632"/>
            <a:ext cx="300372" cy="3157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sh dir="u"/>
      </p:transition>
    </mc:Choice>
    <mc:Fallback>
      <p:transition spd="slow" advClick="1">
        <p:push dir="u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88" hidden="0"/>
          <p:cNvSpPr>
            <a:spLocks noAdjustHandles="0" noChangeArrowheads="0"/>
          </p:cNvSpPr>
          <p:nvPr isPhoto="0" userDrawn="0"/>
        </p:nvSpPr>
        <p:spPr bwMode="auto">
          <a:xfrm>
            <a:off x="623388" y="273506"/>
            <a:ext cx="10161288" cy="3960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endParaRPr sz="2200">
              <a:solidFill>
                <a:srgbClr val="BB8345"/>
              </a:solidFill>
              <a:latin typeface="Arial"/>
              <a:cs typeface="Arial"/>
            </a:endParaRPr>
          </a:p>
        </p:txBody>
      </p:sp>
      <p:sp>
        <p:nvSpPr>
          <p:cNvPr id="5" name="Shape 289" hidden="0"/>
          <p:cNvSpPr>
            <a:spLocks noAdjustHandles="0" noChangeArrowheads="0"/>
          </p:cNvSpPr>
          <p:nvPr isPhoto="0" userDrawn="0"/>
        </p:nvSpPr>
        <p:spPr bwMode="auto">
          <a:xfrm>
            <a:off x="629985" y="720153"/>
            <a:ext cx="11216571" cy="158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323847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indent="0">
              <a:buClr>
                <a:srgbClr val="787D82"/>
              </a:buClr>
              <a:defRPr/>
            </a:pPr>
            <a:endParaRPr lang="ru-RU" sz="1800"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6" name="Прямоугольник 66" hidden="0"/>
          <p:cNvSpPr/>
          <p:nvPr isPhoto="0" userDrawn="0"/>
        </p:nvSpPr>
        <p:spPr bwMode="auto">
          <a:xfrm>
            <a:off x="4721292" y="648144"/>
            <a:ext cx="1807205" cy="72005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000">
              <a:solidFill>
                <a:srgbClr val="FFFFFF"/>
              </a:solidFill>
              <a:latin typeface="Arial"/>
              <a:cs typeface="Arial"/>
            </a:endParaRPr>
          </a:p>
        </p:txBody>
      </p:sp>
      <p:grpSp>
        <p:nvGrpSpPr>
          <p:cNvPr id="7" name="Группа 25" hidden="0"/>
          <p:cNvGrpSpPr/>
          <p:nvPr isPhoto="0" userDrawn="0"/>
        </p:nvGrpSpPr>
        <p:grpSpPr bwMode="auto">
          <a:xfrm flipH="0" flipV="0">
            <a:off x="156801" y="887857"/>
            <a:ext cx="3422731" cy="2780330"/>
            <a:chOff x="0" y="0"/>
            <a:chExt cx="3422731" cy="2780330"/>
          </a:xfrm>
        </p:grpSpPr>
        <p:sp>
          <p:nvSpPr>
            <p:cNvPr id="8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3422731" cy="65295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Антисептики и дезинфицирующие средства </a:t>
              </a:r>
              <a:endParaRPr lang="ru-RU" sz="18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9" name="Прямоугольник 18" hidden="0"/>
            <p:cNvSpPr/>
            <p:nvPr isPhoto="0" userDrawn="0"/>
          </p:nvSpPr>
          <p:spPr bwMode="auto">
            <a:xfrm flipH="0" flipV="0">
              <a:off x="0" y="643612"/>
              <a:ext cx="3415427" cy="2136718"/>
            </a:xfrm>
            <a:prstGeom prst="rect">
              <a:avLst/>
            </a:prstGeom>
            <a:noFill/>
            <a:ln w="12700" cap="flat" cmpd="sng" algn="ctr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0" name="Shape 288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1896617" y="97749"/>
            <a:ext cx="8759264" cy="57183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r>
              <a:rPr lang="ru-RU" sz="3300">
                <a:solidFill>
                  <a:srgbClr val="283032"/>
                </a:solidFill>
                <a:latin typeface="Arial"/>
                <a:cs typeface="Arial"/>
              </a:rPr>
              <a:t>Новые сроки в маркировке в 2025 году </a:t>
            </a:r>
            <a:r>
              <a:rPr lang="ru-RU" sz="3300">
                <a:solidFill>
                  <a:srgbClr val="283032"/>
                </a:solidFill>
                <a:latin typeface="Arial"/>
                <a:cs typeface="Arial"/>
              </a:rPr>
              <a:t> </a:t>
            </a:r>
            <a:endParaRPr lang="ru-RU" sz="3300">
              <a:solidFill>
                <a:srgbClr val="283032"/>
              </a:solidFill>
              <a:latin typeface="Arial"/>
              <a:cs typeface="Arial"/>
            </a:endParaRPr>
          </a:p>
        </p:txBody>
      </p:sp>
      <p:sp>
        <p:nvSpPr>
          <p:cNvPr id="11" name="Прямоугольник 23" hidden="0"/>
          <p:cNvSpPr/>
          <p:nvPr isPhoto="0" userDrawn="0"/>
        </p:nvSpPr>
        <p:spPr bwMode="auto">
          <a:xfrm flipH="0" flipV="0">
            <a:off x="164106" y="1577787"/>
            <a:ext cx="3404055" cy="2005854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01.03.2025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разрешительного режима на кассах в режиме офлайн; старт обязательной маркировки для категории дез. средства;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 01.09.2025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обязанность передачи сведений о поэкземплярном выводе из оборота для всех участников оборота дез.средств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применение объемно-сортового учета; запрет на оборот немаркированных дез.средств   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endParaRPr lang="ru-RU" sz="12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algn="ctr">
              <a:defRPr/>
            </a:pPr>
            <a:endParaRPr lang="ru-RU" sz="12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algn="ctr">
              <a:defRPr/>
            </a:pP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2" name="Группа 25" hidden="0"/>
          <p:cNvGrpSpPr/>
          <p:nvPr isPhoto="0" userDrawn="0"/>
        </p:nvGrpSpPr>
        <p:grpSpPr bwMode="auto">
          <a:xfrm flipH="0" flipV="0">
            <a:off x="3650958" y="878390"/>
            <a:ext cx="2989482" cy="2772858"/>
            <a:chOff x="0" y="0"/>
            <a:chExt cx="2989482" cy="2772858"/>
          </a:xfrm>
        </p:grpSpPr>
        <p:sp>
          <p:nvSpPr>
            <p:cNvPr id="13" name="Прямоугольник 12" hidden="0"/>
            <p:cNvSpPr/>
            <p:nvPr isPhoto="0" userDrawn="0"/>
          </p:nvSpPr>
          <p:spPr bwMode="auto">
            <a:xfrm flipH="0" flipV="0">
              <a:off x="10450" y="0"/>
              <a:ext cx="2979030" cy="699769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Парфюмерно-косметическая продукция и бытовая химия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14" name="Прямоугольник 18" hidden="0"/>
            <p:cNvSpPr/>
            <p:nvPr isPhoto="0" userDrawn="0"/>
          </p:nvSpPr>
          <p:spPr bwMode="auto">
            <a:xfrm flipH="0" flipV="0">
              <a:off x="0" y="718446"/>
              <a:ext cx="2989482" cy="2054411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5" name="Прямоугольник 23" hidden="0"/>
          <p:cNvSpPr/>
          <p:nvPr isPhoto="0" userDrawn="0"/>
        </p:nvSpPr>
        <p:spPr bwMode="auto">
          <a:xfrm flipH="0" flipV="0">
            <a:off x="3663720" y="1676162"/>
            <a:ext cx="2883338" cy="1372862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</a:t>
            </a:r>
            <a:r>
              <a:rPr sz="1200" b="1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обязательной регистрации в системе маркировки для всех участников; </a:t>
            </a: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01.05.2025, 01.07.2025, 01.10.2025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</a:t>
            </a:r>
            <a:r>
              <a:rPr sz="1200" b="1"/>
              <a:t> обязательной маркировки для производителей и импортеров на продукцию, запрет оборота немаркированной продукции   </a:t>
            </a:r>
            <a:endParaRPr sz="1200" b="1">
              <a:solidFill>
                <a:schemeClr val="tx1"/>
              </a:solidFill>
            </a:endParaRPr>
          </a:p>
        </p:txBody>
      </p:sp>
      <p:grpSp>
        <p:nvGrpSpPr>
          <p:cNvPr id="16" name="Группа 25" hidden="0"/>
          <p:cNvGrpSpPr/>
          <p:nvPr isPhoto="0" userDrawn="0"/>
        </p:nvGrpSpPr>
        <p:grpSpPr bwMode="auto">
          <a:xfrm flipH="0" flipV="0">
            <a:off x="141029" y="3902045"/>
            <a:ext cx="2932205" cy="2578689"/>
            <a:chOff x="0" y="0"/>
            <a:chExt cx="2932205" cy="2578689"/>
          </a:xfrm>
        </p:grpSpPr>
        <p:sp>
          <p:nvSpPr>
            <p:cNvPr id="17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932205" cy="758905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7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Морепродукты (икра)</a:t>
              </a:r>
              <a:endParaRPr sz="17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18" name="Прямоугольник 18" hidden="0"/>
            <p:cNvSpPr/>
            <p:nvPr isPhoto="0" userDrawn="0"/>
          </p:nvSpPr>
          <p:spPr bwMode="auto">
            <a:xfrm flipH="0" flipV="0">
              <a:off x="22628" y="616289"/>
              <a:ext cx="2888416" cy="1962399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9" name="Прямоугольник 23" hidden="0"/>
          <p:cNvSpPr/>
          <p:nvPr isPhoto="0" userDrawn="0"/>
        </p:nvSpPr>
        <p:spPr bwMode="auto">
          <a:xfrm flipH="0" flipV="0">
            <a:off x="330412" y="4617290"/>
            <a:ext cx="2705469" cy="1882120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01.04.2025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передачи сведений об обороте и выводе из оборота всех видов икры для всех участников оборота (объемно-сортовой учет);</a:t>
            </a:r>
            <a:r>
              <a:rPr sz="1200"/>
              <a:t> </a:t>
            </a:r>
            <a:r>
              <a:rPr sz="1200" b="1"/>
              <a:t>старт обязательного поэкземплярного вывода из оборота всех видов икры в любом виде упаковки через ККТ</a:t>
            </a:r>
            <a:r>
              <a:rPr sz="1200" b="1"/>
              <a:t> </a:t>
            </a: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endParaRPr sz="1600" b="1">
              <a:solidFill>
                <a:schemeClr val="tx1"/>
              </a:solidFill>
            </a:endParaRPr>
          </a:p>
          <a:p>
            <a:pPr algn="ctr">
              <a:defRPr/>
            </a:pPr>
            <a:endParaRPr sz="1600" b="1">
              <a:solidFill>
                <a:schemeClr val="tx1"/>
              </a:solidFill>
            </a:endParaRPr>
          </a:p>
        </p:txBody>
      </p:sp>
      <p:grpSp>
        <p:nvGrpSpPr>
          <p:cNvPr id="20" name="Группа 25" hidden="0"/>
          <p:cNvGrpSpPr/>
          <p:nvPr isPhoto="0" userDrawn="0"/>
        </p:nvGrpSpPr>
        <p:grpSpPr bwMode="auto">
          <a:xfrm flipH="0" flipV="0">
            <a:off x="9816587" y="3980737"/>
            <a:ext cx="2258706" cy="2474035"/>
            <a:chOff x="0" y="0"/>
            <a:chExt cx="2258706" cy="2474035"/>
          </a:xfrm>
        </p:grpSpPr>
        <p:sp>
          <p:nvSpPr>
            <p:cNvPr id="21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258706" cy="728693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Велосипеды</a:t>
              </a:r>
              <a:endParaRPr lang="ru-RU" sz="18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22" name="Прямоугольник 18" hidden="0"/>
            <p:cNvSpPr/>
            <p:nvPr isPhoto="0" userDrawn="0"/>
          </p:nvSpPr>
          <p:spPr bwMode="auto">
            <a:xfrm flipH="0" flipV="0">
              <a:off x="1469" y="693155"/>
              <a:ext cx="2257236" cy="1780879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grpSp>
        <p:nvGrpSpPr>
          <p:cNvPr id="23" name="Группа 25" hidden="0"/>
          <p:cNvGrpSpPr/>
          <p:nvPr isPhoto="0" userDrawn="0"/>
        </p:nvGrpSpPr>
        <p:grpSpPr bwMode="auto">
          <a:xfrm flipH="0" flipV="0">
            <a:off x="6705218" y="867516"/>
            <a:ext cx="2307133" cy="2507047"/>
            <a:chOff x="0" y="0"/>
            <a:chExt cx="2307133" cy="2507047"/>
          </a:xfrm>
        </p:grpSpPr>
        <p:sp>
          <p:nvSpPr>
            <p:cNvPr id="24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298327" cy="638662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6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Корма для животных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25" name="Прямоугольник 18" hidden="0"/>
            <p:cNvSpPr/>
            <p:nvPr isPhoto="0" userDrawn="0"/>
          </p:nvSpPr>
          <p:spPr bwMode="auto">
            <a:xfrm flipH="0" flipV="0">
              <a:off x="0" y="635937"/>
              <a:ext cx="2307133" cy="1871109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26" name="Прямоугольник 23" hidden="0"/>
          <p:cNvSpPr/>
          <p:nvPr isPhoto="0" userDrawn="0"/>
        </p:nvSpPr>
        <p:spPr bwMode="auto">
          <a:xfrm flipH="0" flipV="0">
            <a:off x="9759411" y="4709430"/>
            <a:ext cx="2268120" cy="1340543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accent1"/>
                </a:solidFill>
              </a:rPr>
              <a:t>28.02.2025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завершение ввода остатков в оборот; </a:t>
            </a: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01.03.2025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старт передачи сведений об обороте и выводе из оборота для всех участников; запрет реализации немаркированных товаров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 </a:t>
            </a:r>
            <a:r>
              <a:rPr sz="1600" b="1">
                <a:solidFill>
                  <a:schemeClr val="tx1"/>
                </a:solidFill>
              </a:rPr>
              <a:t> </a:t>
            </a:r>
            <a:endParaRPr sz="1200" b="1">
              <a:solidFill>
                <a:schemeClr val="tx1"/>
              </a:solidFill>
            </a:endParaRPr>
          </a:p>
        </p:txBody>
      </p:sp>
      <p:sp>
        <p:nvSpPr>
          <p:cNvPr id="27" name="Прямоугольник 23" hidden="0"/>
          <p:cNvSpPr/>
          <p:nvPr isPhoto="0" userDrawn="0"/>
        </p:nvSpPr>
        <p:spPr bwMode="auto">
          <a:xfrm flipH="0" flipV="0">
            <a:off x="6725817" y="1542794"/>
            <a:ext cx="2165138" cy="1593476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01.09.2025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старт обязательной передачи сведений о выводе из оборота при продаже в розницу ;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01.11.2025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старт сверки данных в системах "Честный знак" и ВетИС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28" name="Группа 25" hidden="0"/>
          <p:cNvGrpSpPr/>
          <p:nvPr isPhoto="0" userDrawn="0"/>
        </p:nvGrpSpPr>
        <p:grpSpPr bwMode="auto">
          <a:xfrm flipH="0" flipV="0">
            <a:off x="3207003" y="3946281"/>
            <a:ext cx="3172082" cy="2525614"/>
            <a:chOff x="0" y="0"/>
            <a:chExt cx="3172082" cy="2525614"/>
          </a:xfrm>
        </p:grpSpPr>
        <p:sp>
          <p:nvSpPr>
            <p:cNvPr id="29" name="Прямоугольник 12" hidden="0"/>
            <p:cNvSpPr/>
            <p:nvPr isPhoto="0" userDrawn="0"/>
          </p:nvSpPr>
          <p:spPr bwMode="auto">
            <a:xfrm flipH="0" flipV="0">
              <a:off x="29605" y="0"/>
              <a:ext cx="3142476" cy="859117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Лекарственные </a:t>
              </a: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препараты для ветеринарного применения</a:t>
              </a:r>
              <a:endParaRPr lang="ru-RU" sz="18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30" name="Прямоугольник 18" hidden="0"/>
            <p:cNvSpPr/>
            <p:nvPr isPhoto="0" userDrawn="0"/>
          </p:nvSpPr>
          <p:spPr bwMode="auto">
            <a:xfrm flipH="0" flipV="0">
              <a:off x="0" y="828900"/>
              <a:ext cx="3143952" cy="1696714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31" name="Прямоугольник 23" hidden="0"/>
          <p:cNvSpPr/>
          <p:nvPr isPhoto="0" userDrawn="0"/>
        </p:nvSpPr>
        <p:spPr bwMode="auto">
          <a:xfrm flipH="0" flipV="0">
            <a:off x="3255062" y="4856210"/>
            <a:ext cx="3109847" cy="1617401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подачи сведений о выводе из оборота для розницы;</a:t>
            </a: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01.09.2025</a:t>
            </a:r>
            <a:r>
              <a:rPr sz="1200" b="1">
                <a:solidFill>
                  <a:schemeClr val="tx1"/>
                </a:solidFill>
              </a:rPr>
              <a:t> подача сведений в систему </a:t>
            </a:r>
            <a:r>
              <a:rPr sz="1200" b="1">
                <a:solidFill>
                  <a:schemeClr val="tx1"/>
                </a:solidFill>
              </a:rPr>
              <a:t>для всех участников </a:t>
            </a:r>
            <a:r>
              <a:rPr sz="1200" b="1">
                <a:solidFill>
                  <a:schemeClr val="tx1"/>
                </a:solidFill>
              </a:rPr>
              <a:t>о поэкземплярном выводе из обо</a:t>
            </a:r>
            <a:r>
              <a:rPr sz="1200" b="1">
                <a:solidFill>
                  <a:schemeClr val="tx1"/>
                </a:solidFill>
              </a:rPr>
              <a:t>рота маркированной продукции по прочим причинам, не связанным с розничной реализацией </a:t>
            </a:r>
            <a:endParaRPr sz="1200" b="1">
              <a:solidFill>
                <a:schemeClr val="tx1"/>
              </a:solidFill>
            </a:endParaRPr>
          </a:p>
        </p:txBody>
      </p:sp>
      <p:grpSp>
        <p:nvGrpSpPr>
          <p:cNvPr id="32" name="Группа 25" hidden="0"/>
          <p:cNvGrpSpPr/>
          <p:nvPr isPhoto="0" userDrawn="0"/>
        </p:nvGrpSpPr>
        <p:grpSpPr bwMode="auto">
          <a:xfrm flipH="0" flipV="0">
            <a:off x="6516288" y="3957665"/>
            <a:ext cx="3198811" cy="2600428"/>
            <a:chOff x="0" y="0"/>
            <a:chExt cx="3198811" cy="2600428"/>
          </a:xfrm>
        </p:grpSpPr>
        <p:sp>
          <p:nvSpPr>
            <p:cNvPr id="33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3186601" cy="66245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6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Технические средства реабилитации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34" name="Прямоугольник 18" hidden="0"/>
            <p:cNvSpPr/>
            <p:nvPr isPhoto="0" userDrawn="0"/>
          </p:nvSpPr>
          <p:spPr bwMode="auto">
            <a:xfrm flipH="0" flipV="0">
              <a:off x="0" y="659624"/>
              <a:ext cx="3198811" cy="1940803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35" name="Прямоугольник 23" hidden="0"/>
          <p:cNvSpPr/>
          <p:nvPr isPhoto="0" userDrawn="0"/>
        </p:nvSpPr>
        <p:spPr bwMode="auto">
          <a:xfrm flipH="0" flipV="0">
            <a:off x="6500367" y="4626243"/>
            <a:ext cx="3108592" cy="186421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01.03.2025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обязательной передачи сведений о выводе из оборота;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01.09.2025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оборот немаркированной продукции, произведенной до 1 октября 2024, запрещен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старт передачи сведений в поэкземплярном формате об обороте для всех участников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6" name="Picture 6" descr="https://cdn2.iconfinder.com/data/icons/healthcare-and-medical-8/100/healthcare_medical_handwashing_antiseptic_handwash-256.png" hidden="0"/>
          <p:cNvPicPr>
            <a:picLocks noChangeAspect="1" noChangeArrowheads="1"/>
          </p:cNvPicPr>
          <p:nvPr isPhoto="0" userDrawn="0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3255062" y="3294048"/>
            <a:ext cx="289593" cy="28959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2663281" y="6157240"/>
            <a:ext cx="295274" cy="295274"/>
          </a:xfrm>
          <a:prstGeom prst="rect">
            <a:avLst/>
          </a:prstGeom>
        </p:spPr>
      </p:pic>
      <p:pic>
        <p:nvPicPr>
          <p:cNvPr id="38" name="" hidden="0"/>
          <p:cNvPicPr>
            <a:picLocks noChangeAspect="1"/>
          </p:cNvPicPr>
          <p:nvPr isPhoto="0" userDrawn="0"/>
        </p:nvPicPr>
        <p:blipFill>
          <a:blip r:embed="rId4"/>
          <a:stretch/>
        </p:blipFill>
        <p:spPr bwMode="auto">
          <a:xfrm flipH="0" flipV="0">
            <a:off x="11665582" y="5956418"/>
            <a:ext cx="346941" cy="200822"/>
          </a:xfrm>
          <a:prstGeom prst="rect">
            <a:avLst/>
          </a:prstGeom>
        </p:spPr>
      </p:pic>
      <p:pic>
        <p:nvPicPr>
          <p:cNvPr id="39" name="" hidden="0"/>
          <p:cNvPicPr>
            <a:picLocks noChangeAspect="1"/>
          </p:cNvPicPr>
          <p:nvPr isPhoto="0" userDrawn="0"/>
        </p:nvPicPr>
        <p:blipFill>
          <a:blip r:embed="rId5"/>
          <a:stretch/>
        </p:blipFill>
        <p:spPr bwMode="auto">
          <a:xfrm>
            <a:off x="8641596" y="3012615"/>
            <a:ext cx="361949" cy="361949"/>
          </a:xfrm>
          <a:prstGeom prst="rect">
            <a:avLst/>
          </a:prstGeom>
        </p:spPr>
      </p:pic>
      <p:pic>
        <p:nvPicPr>
          <p:cNvPr id="40" name="" hidden="0"/>
          <p:cNvPicPr>
            <a:picLocks noChangeAspect="1"/>
          </p:cNvPicPr>
          <p:nvPr isPhoto="0" userDrawn="0"/>
        </p:nvPicPr>
        <p:blipFill>
          <a:blip r:embed="rId6"/>
          <a:stretch/>
        </p:blipFill>
        <p:spPr bwMode="auto">
          <a:xfrm>
            <a:off x="5904896" y="6147715"/>
            <a:ext cx="333374" cy="304799"/>
          </a:xfrm>
          <a:prstGeom prst="rect">
            <a:avLst/>
          </a:prstGeom>
        </p:spPr>
      </p:pic>
      <p:pic>
        <p:nvPicPr>
          <p:cNvPr id="41" name="" hidden="0"/>
          <p:cNvPicPr>
            <a:picLocks noChangeAspect="1"/>
          </p:cNvPicPr>
          <p:nvPr isPhoto="0" userDrawn="0"/>
        </p:nvPicPr>
        <p:blipFill>
          <a:blip r:embed="rId7"/>
          <a:stretch/>
        </p:blipFill>
        <p:spPr bwMode="auto">
          <a:xfrm flipH="0" flipV="0">
            <a:off x="9395582" y="6090565"/>
            <a:ext cx="285750" cy="361949"/>
          </a:xfrm>
          <a:prstGeom prst="rect">
            <a:avLst/>
          </a:prstGeom>
        </p:spPr>
      </p:pic>
      <p:pic>
        <p:nvPicPr>
          <p:cNvPr id="42" name="" hidden="0"/>
          <p:cNvPicPr>
            <a:picLocks noChangeAspect="1"/>
          </p:cNvPicPr>
          <p:nvPr isPhoto="0" userDrawn="0"/>
        </p:nvPicPr>
        <p:blipFill>
          <a:blip r:embed="rId8"/>
          <a:stretch/>
        </p:blipFill>
        <p:spPr bwMode="auto">
          <a:xfrm>
            <a:off x="6204647" y="3227480"/>
            <a:ext cx="323849" cy="361949"/>
          </a:xfrm>
          <a:prstGeom prst="rect">
            <a:avLst/>
          </a:prstGeom>
        </p:spPr>
      </p:pic>
      <p:grpSp>
        <p:nvGrpSpPr>
          <p:cNvPr id="43" name="Группа 25" hidden="0"/>
          <p:cNvGrpSpPr/>
          <p:nvPr isPhoto="0" userDrawn="0"/>
        </p:nvGrpSpPr>
        <p:grpSpPr bwMode="auto">
          <a:xfrm flipH="0" flipV="0">
            <a:off x="9121928" y="844791"/>
            <a:ext cx="2932204" cy="2526311"/>
            <a:chOff x="0" y="0"/>
            <a:chExt cx="2932204" cy="2526311"/>
          </a:xfrm>
        </p:grpSpPr>
        <p:sp>
          <p:nvSpPr>
            <p:cNvPr id="44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932204" cy="594064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7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Детские товары </a:t>
              </a:r>
              <a:endParaRPr sz="17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45" name="Прямоугольник 18" hidden="0"/>
            <p:cNvSpPr/>
            <p:nvPr isPhoto="0" userDrawn="0"/>
          </p:nvSpPr>
          <p:spPr bwMode="auto">
            <a:xfrm flipH="0" flipV="0">
              <a:off x="24113" y="613076"/>
              <a:ext cx="2888415" cy="1913232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46" name="Прямоугольник 23" hidden="0"/>
          <p:cNvSpPr/>
          <p:nvPr isPhoto="0" userDrawn="0"/>
        </p:nvSpPr>
        <p:spPr bwMode="auto">
          <a:xfrm flipH="0" flipV="0">
            <a:off x="9258676" y="1514210"/>
            <a:ext cx="2705468" cy="173549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01.09.2025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обязательной регистрации в системе маркировки; старт обязательной маркировки для производителей и импортеров; с </a:t>
            </a:r>
            <a:r>
              <a:rPr sz="1200" b="1">
                <a:solidFill>
                  <a:schemeClr val="accent1"/>
                </a:solidFill>
              </a:rPr>
              <a:t>0</a:t>
            </a:r>
            <a:r>
              <a:rPr sz="1200" b="1">
                <a:solidFill>
                  <a:schemeClr val="accent1"/>
                </a:solidFill>
              </a:rPr>
              <a:t>1.12.2025 </a:t>
            </a:r>
            <a:r>
              <a:rPr sz="1200" b="1">
                <a:solidFill>
                  <a:schemeClr val="accent1"/>
                </a:solidFill>
              </a:rPr>
              <a:t>по </a:t>
            </a:r>
            <a:r>
              <a:rPr sz="1200" b="1">
                <a:solidFill>
                  <a:schemeClr val="accent1"/>
                </a:solidFill>
              </a:rPr>
              <a:t>31.08.2026</a:t>
            </a:r>
            <a:r>
              <a:rPr sz="1200" b="1">
                <a:solidFill>
                  <a:schemeClr val="accent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маркировки остатков </a:t>
            </a:r>
            <a:endParaRPr sz="1200" b="1">
              <a:solidFill>
                <a:schemeClr val="tx1"/>
              </a:solidFill>
            </a:endParaRPr>
          </a:p>
        </p:txBody>
      </p:sp>
      <p:pic>
        <p:nvPicPr>
          <p:cNvPr id="47" name="" hidden="0"/>
          <p:cNvPicPr>
            <a:picLocks noChangeAspect="1"/>
          </p:cNvPicPr>
          <p:nvPr isPhoto="0" userDrawn="0"/>
        </p:nvPicPr>
        <p:blipFill>
          <a:blip r:embed="rId9"/>
          <a:stretch/>
        </p:blipFill>
        <p:spPr bwMode="auto">
          <a:xfrm>
            <a:off x="11479845" y="2879265"/>
            <a:ext cx="371475" cy="3143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sh dir="u"/>
      </p:transition>
    </mc:Choice>
    <mc:Fallback>
      <p:transition spd="slow" advClick="1">
        <p:push dir="u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88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623388" y="84043"/>
            <a:ext cx="10161288" cy="58554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endParaRPr sz="2200">
              <a:solidFill>
                <a:srgbClr val="BB8345"/>
              </a:solidFill>
              <a:latin typeface="Arial"/>
              <a:cs typeface="Arial"/>
            </a:endParaRPr>
          </a:p>
        </p:txBody>
      </p:sp>
      <p:sp>
        <p:nvSpPr>
          <p:cNvPr id="5" name="Shape 289" hidden="0"/>
          <p:cNvSpPr>
            <a:spLocks noAdjustHandles="0" noChangeArrowheads="0"/>
          </p:cNvSpPr>
          <p:nvPr isPhoto="0" userDrawn="0"/>
        </p:nvSpPr>
        <p:spPr bwMode="auto">
          <a:xfrm>
            <a:off x="629985" y="720153"/>
            <a:ext cx="11216571" cy="158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323847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indent="0">
              <a:buClr>
                <a:srgbClr val="787D82"/>
              </a:buClr>
              <a:defRPr/>
            </a:pPr>
            <a:endParaRPr lang="ru-RU" sz="1800"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6" name="Прямоугольник 66" hidden="0"/>
          <p:cNvSpPr/>
          <p:nvPr isPhoto="0" userDrawn="0"/>
        </p:nvSpPr>
        <p:spPr bwMode="auto">
          <a:xfrm>
            <a:off x="4721292" y="648144"/>
            <a:ext cx="1807205" cy="72005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000">
              <a:solidFill>
                <a:srgbClr val="FFFFFF"/>
              </a:solidFill>
              <a:latin typeface="Arial"/>
              <a:cs typeface="Arial"/>
            </a:endParaRPr>
          </a:p>
        </p:txBody>
      </p:sp>
      <p:grpSp>
        <p:nvGrpSpPr>
          <p:cNvPr id="7" name="Группа 25" hidden="0"/>
          <p:cNvGrpSpPr/>
          <p:nvPr isPhoto="0" userDrawn="0"/>
        </p:nvGrpSpPr>
        <p:grpSpPr bwMode="auto">
          <a:xfrm flipH="0" flipV="0">
            <a:off x="84999" y="950034"/>
            <a:ext cx="2754776" cy="2411723"/>
            <a:chOff x="0" y="0"/>
            <a:chExt cx="2754776" cy="2411723"/>
          </a:xfrm>
        </p:grpSpPr>
        <p:sp>
          <p:nvSpPr>
            <p:cNvPr id="8" name="Прямоугольник 12" hidden="0"/>
            <p:cNvSpPr/>
            <p:nvPr isPhoto="0" userDrawn="0"/>
          </p:nvSpPr>
          <p:spPr bwMode="auto">
            <a:xfrm flipH="0" flipV="0">
              <a:off x="12145" y="0"/>
              <a:ext cx="2742630" cy="814891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Молочная продукция </a:t>
              </a: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 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9" name="Прямоугольник 18" hidden="0"/>
            <p:cNvSpPr/>
            <p:nvPr isPhoto="0" userDrawn="0"/>
          </p:nvSpPr>
          <p:spPr bwMode="auto">
            <a:xfrm flipH="0" flipV="0">
              <a:off x="0" y="805552"/>
              <a:ext cx="2742546" cy="1606170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0" name="Shape 288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1896617" y="97749"/>
            <a:ext cx="8759264" cy="57183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r>
              <a:rPr lang="ru-RU" sz="330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Новые сроки в маркировке в 2026 году</a:t>
            </a:r>
            <a:r>
              <a:rPr lang="ru-RU" sz="330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330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endParaRPr sz="330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11" name="Группа 25" hidden="0"/>
          <p:cNvGrpSpPr/>
          <p:nvPr isPhoto="0" userDrawn="0"/>
        </p:nvGrpSpPr>
        <p:grpSpPr bwMode="auto">
          <a:xfrm flipH="0" flipV="0">
            <a:off x="2944822" y="925857"/>
            <a:ext cx="2666080" cy="2274431"/>
            <a:chOff x="0" y="0"/>
            <a:chExt cx="2666080" cy="2274431"/>
          </a:xfrm>
        </p:grpSpPr>
        <p:sp>
          <p:nvSpPr>
            <p:cNvPr id="12" name="Прямоугольник 12" hidden="0"/>
            <p:cNvSpPr/>
            <p:nvPr isPhoto="0" userDrawn="0"/>
          </p:nvSpPr>
          <p:spPr bwMode="auto">
            <a:xfrm flipH="0" flipV="0">
              <a:off x="13990" y="0"/>
              <a:ext cx="2652089" cy="783039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Растительные масла 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13" name="Прямоугольник 18" hidden="0"/>
            <p:cNvSpPr/>
            <p:nvPr isPhoto="0" userDrawn="0"/>
          </p:nvSpPr>
          <p:spPr bwMode="auto">
            <a:xfrm flipH="0" flipV="0">
              <a:off x="0" y="793180"/>
              <a:ext cx="2661394" cy="1481250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4" name="Прямоугольник 23" hidden="0"/>
          <p:cNvSpPr/>
          <p:nvPr isPhoto="0" userDrawn="0"/>
        </p:nvSpPr>
        <p:spPr bwMode="auto">
          <a:xfrm flipH="0" flipV="0">
            <a:off x="2969314" y="1784378"/>
            <a:ext cx="2526977" cy="1450150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01.11.2026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передачи сведений в поэкземплярном формате об обороте и выводе из оборота продукции по причинам, не являющимся продажей в розницу  </a:t>
            </a:r>
            <a:r>
              <a:rPr sz="1200" b="1">
                <a:solidFill>
                  <a:schemeClr val="tx1"/>
                </a:solidFill>
              </a:rPr>
              <a:t> </a:t>
            </a:r>
            <a:endParaRPr sz="14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grpSp>
        <p:nvGrpSpPr>
          <p:cNvPr id="15" name="Группа 25" hidden="0"/>
          <p:cNvGrpSpPr/>
          <p:nvPr isPhoto="0" userDrawn="0"/>
        </p:nvGrpSpPr>
        <p:grpSpPr bwMode="auto">
          <a:xfrm flipH="0" flipV="0">
            <a:off x="5860672" y="1001672"/>
            <a:ext cx="2540440" cy="1978853"/>
            <a:chOff x="0" y="0"/>
            <a:chExt cx="2540440" cy="1978853"/>
          </a:xfrm>
        </p:grpSpPr>
        <p:sp>
          <p:nvSpPr>
            <p:cNvPr id="16" name="Прямоугольник 12" hidden="0"/>
            <p:cNvSpPr/>
            <p:nvPr isPhoto="0" userDrawn="0"/>
          </p:nvSpPr>
          <p:spPr bwMode="auto">
            <a:xfrm flipH="0" flipV="0">
              <a:off x="4626" y="0"/>
              <a:ext cx="2535814" cy="694049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Консервированные продукты 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17" name="Прямоугольник 18" hidden="0"/>
            <p:cNvSpPr/>
            <p:nvPr isPhoto="0" userDrawn="0"/>
          </p:nvSpPr>
          <p:spPr bwMode="auto">
            <a:xfrm flipH="0" flipV="0">
              <a:off x="0" y="696256"/>
              <a:ext cx="2527305" cy="1282595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8" name="Прямоугольник 23" hidden="0"/>
          <p:cNvSpPr/>
          <p:nvPr isPhoto="0" userDrawn="0"/>
        </p:nvSpPr>
        <p:spPr bwMode="auto">
          <a:xfrm flipH="0" flipV="0">
            <a:off x="5913802" y="1867646"/>
            <a:ext cx="2465293" cy="1073896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01.10.2026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передачи сведений обо обороте продукции посредством ЭДО  </a:t>
            </a:r>
            <a:endParaRPr sz="1600">
              <a:solidFill>
                <a:schemeClr val="tx1"/>
              </a:solidFill>
            </a:endParaRPr>
          </a:p>
        </p:txBody>
      </p:sp>
      <p:grpSp>
        <p:nvGrpSpPr>
          <p:cNvPr id="19" name="Группа 25" hidden="0"/>
          <p:cNvGrpSpPr/>
          <p:nvPr isPhoto="0" userDrawn="0"/>
        </p:nvGrpSpPr>
        <p:grpSpPr bwMode="auto">
          <a:xfrm flipH="0" flipV="0">
            <a:off x="4234968" y="3753968"/>
            <a:ext cx="2881722" cy="2437278"/>
            <a:chOff x="0" y="0"/>
            <a:chExt cx="2881722" cy="2437278"/>
          </a:xfrm>
        </p:grpSpPr>
        <p:sp>
          <p:nvSpPr>
            <p:cNvPr id="20" name="Прямоугольник 12" hidden="0"/>
            <p:cNvSpPr/>
            <p:nvPr isPhoto="0" userDrawn="0"/>
          </p:nvSpPr>
          <p:spPr bwMode="auto">
            <a:xfrm flipH="0" flipV="0">
              <a:off x="9041" y="0"/>
              <a:ext cx="2872681" cy="821766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Моторные масла 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21" name="Прямоугольник 18" hidden="0"/>
            <p:cNvSpPr/>
            <p:nvPr isPhoto="0" userDrawn="0"/>
          </p:nvSpPr>
          <p:spPr bwMode="auto">
            <a:xfrm flipH="0" flipV="0">
              <a:off x="0" y="784413"/>
              <a:ext cx="2863046" cy="1652865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22" name="Прямоугольник 23" hidden="0"/>
          <p:cNvSpPr/>
          <p:nvPr isPhoto="0" userDrawn="0"/>
        </p:nvSpPr>
        <p:spPr bwMode="auto">
          <a:xfrm flipH="0" flipV="0">
            <a:off x="4462777" y="4724890"/>
            <a:ext cx="2482510" cy="1041210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01.04.2026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обязательной передачи сведений о выводе из оборота при продаже в розницу </a:t>
            </a:r>
            <a:endParaRPr sz="1200" b="1">
              <a:solidFill>
                <a:schemeClr val="tx1"/>
              </a:solidFill>
            </a:endParaRPr>
          </a:p>
        </p:txBody>
      </p:sp>
      <p:grpSp>
        <p:nvGrpSpPr>
          <p:cNvPr id="23" name="Группа 25" hidden="0"/>
          <p:cNvGrpSpPr/>
          <p:nvPr isPhoto="0" userDrawn="0"/>
        </p:nvGrpSpPr>
        <p:grpSpPr bwMode="auto">
          <a:xfrm flipH="0" flipV="0">
            <a:off x="8050517" y="3753968"/>
            <a:ext cx="3231026" cy="2524067"/>
            <a:chOff x="0" y="0"/>
            <a:chExt cx="3231026" cy="2524067"/>
          </a:xfrm>
        </p:grpSpPr>
        <p:sp>
          <p:nvSpPr>
            <p:cNvPr id="24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3203011" cy="992599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 i="0" u="none" strike="noStrike" cap="none" spc="0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Антисептики и дезинфицирующие средства </a:t>
              </a: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25" name="Прямоугольник 18" hidden="0"/>
            <p:cNvSpPr/>
            <p:nvPr isPhoto="0" userDrawn="0"/>
          </p:nvSpPr>
          <p:spPr bwMode="auto">
            <a:xfrm flipH="0" flipV="0">
              <a:off x="7438" y="927231"/>
              <a:ext cx="3223587" cy="1596835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grpSp>
        <p:nvGrpSpPr>
          <p:cNvPr id="26" name="Группа 25" hidden="0"/>
          <p:cNvGrpSpPr/>
          <p:nvPr isPhoto="0" userDrawn="0"/>
        </p:nvGrpSpPr>
        <p:grpSpPr bwMode="auto">
          <a:xfrm flipH="0" flipV="0">
            <a:off x="8620146" y="1035121"/>
            <a:ext cx="3343088" cy="2023055"/>
            <a:chOff x="0" y="0"/>
            <a:chExt cx="3343088" cy="2023055"/>
          </a:xfrm>
        </p:grpSpPr>
        <p:sp>
          <p:nvSpPr>
            <p:cNvPr id="27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3324006" cy="584265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6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Безалкогольные напитки (БН)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28" name="Прямоугольник 18" hidden="0"/>
            <p:cNvSpPr/>
            <p:nvPr isPhoto="0" userDrawn="0"/>
          </p:nvSpPr>
          <p:spPr bwMode="auto">
            <a:xfrm flipH="0" flipV="0">
              <a:off x="13341" y="579394"/>
              <a:ext cx="3329746" cy="1443658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29" name="Прямоугольник 23" hidden="0"/>
          <p:cNvSpPr/>
          <p:nvPr isPhoto="0" userDrawn="0"/>
        </p:nvSpPr>
        <p:spPr bwMode="auto">
          <a:xfrm flipH="0" flipV="0">
            <a:off x="8286908" y="4801338"/>
            <a:ext cx="2555910" cy="1373977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01.03.2026 </a:t>
            </a:r>
            <a:r>
              <a:rPr sz="1200" b="1">
                <a:solidFill>
                  <a:schemeClr val="tx1"/>
                </a:solidFill>
              </a:rPr>
              <a:t>обязанность </a:t>
            </a:r>
            <a:r>
              <a:rPr sz="1200" b="1" u="none">
                <a:solidFill>
                  <a:schemeClr val="tx1"/>
                </a:solidFill>
              </a:rPr>
              <a:t>передачи сведений об обороте маркированных дез.средств для всех участников оборота в поэкземплярном учете  </a:t>
            </a:r>
            <a:r>
              <a:rPr sz="1200" b="1" u="none">
                <a:solidFill>
                  <a:schemeClr val="tx1"/>
                </a:solidFill>
              </a:rPr>
              <a:t> </a:t>
            </a:r>
            <a:r>
              <a:rPr sz="1600" b="1">
                <a:solidFill>
                  <a:schemeClr val="tx1"/>
                </a:solidFill>
              </a:rPr>
              <a:t> </a:t>
            </a:r>
            <a:endParaRPr sz="16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600" b="1">
                <a:solidFill>
                  <a:schemeClr val="tx1"/>
                </a:solidFill>
              </a:rPr>
              <a:t> </a:t>
            </a:r>
            <a:endParaRPr sz="1600">
              <a:solidFill>
                <a:schemeClr val="tx1"/>
              </a:solidFill>
            </a:endParaRPr>
          </a:p>
        </p:txBody>
      </p:sp>
      <p:sp>
        <p:nvSpPr>
          <p:cNvPr id="30" name="Прямоугольник 23" hidden="0"/>
          <p:cNvSpPr/>
          <p:nvPr isPhoto="0" userDrawn="0"/>
        </p:nvSpPr>
        <p:spPr bwMode="auto">
          <a:xfrm flipH="0" flipV="0">
            <a:off x="8635953" y="1729638"/>
            <a:ext cx="3292393" cy="1146538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01.03.2026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обязательный вывод из оборота и поэкземплярный учет для всех видов напитков;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обязательная передача сведений о розничной реализации новых видов БН </a:t>
            </a:r>
            <a:endParaRPr lang="ru-RU"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endParaRPr lang="ru-RU" sz="1200" b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200" b="0">
                <a:solidFill>
                  <a:schemeClr val="tx1"/>
                </a:solidFill>
              </a:rPr>
              <a:t> </a:t>
            </a:r>
            <a:endParaRPr sz="1200" b="0">
              <a:solidFill>
                <a:schemeClr val="tx1"/>
              </a:solidFill>
            </a:endParaRPr>
          </a:p>
        </p:txBody>
      </p:sp>
      <p:pic>
        <p:nvPicPr>
          <p:cNvPr id="31" name="Рисунок 87" hidden="0"/>
          <p:cNvPicPr>
            <a:picLocks noChangeAspect="1"/>
          </p:cNvPicPr>
          <p:nvPr isPhoto="0" userDrawn="0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2866631" y="5805196"/>
            <a:ext cx="337338" cy="337338"/>
          </a:xfrm>
          <a:prstGeom prst="rect">
            <a:avLst/>
          </a:prstGeom>
        </p:spPr>
      </p:pic>
      <p:pic>
        <p:nvPicPr>
          <p:cNvPr id="32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 flipH="0" flipV="0">
            <a:off x="11730639" y="2686823"/>
            <a:ext cx="231836" cy="331195"/>
          </a:xfrm>
          <a:prstGeom prst="rect">
            <a:avLst/>
          </a:prstGeom>
        </p:spPr>
      </p:pic>
      <p:grpSp>
        <p:nvGrpSpPr>
          <p:cNvPr id="33" name="Группа 25" hidden="0"/>
          <p:cNvGrpSpPr/>
          <p:nvPr isPhoto="0" userDrawn="0"/>
        </p:nvGrpSpPr>
        <p:grpSpPr bwMode="auto">
          <a:xfrm flipH="0" flipV="0">
            <a:off x="81058" y="3725114"/>
            <a:ext cx="3201996" cy="2479284"/>
            <a:chOff x="0" y="0"/>
            <a:chExt cx="3201996" cy="2479284"/>
          </a:xfrm>
        </p:grpSpPr>
        <p:sp>
          <p:nvSpPr>
            <p:cNvPr id="34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3194241" cy="72965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7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Товары легкой промышленности  </a:t>
              </a:r>
              <a:endParaRPr sz="17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35" name="Прямоугольник 18" hidden="0"/>
            <p:cNvSpPr/>
            <p:nvPr isPhoto="0" userDrawn="0"/>
          </p:nvSpPr>
          <p:spPr bwMode="auto">
            <a:xfrm flipH="0" flipV="0">
              <a:off x="24075" y="729650"/>
              <a:ext cx="3177920" cy="1749633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36" name="Прямоугольник 23" hidden="0"/>
          <p:cNvSpPr/>
          <p:nvPr isPhoto="0" userDrawn="0"/>
        </p:nvSpPr>
        <p:spPr bwMode="auto">
          <a:xfrm flipH="0" flipV="0">
            <a:off x="169041" y="1784378"/>
            <a:ext cx="2680075" cy="1654856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01.11.2026</a:t>
            </a:r>
            <a:r>
              <a:rPr sz="1200" b="1">
                <a:solidFill>
                  <a:schemeClr val="tx1"/>
                </a:solidFill>
              </a:rPr>
              <a:t> вводится поэкземплярный учет </a:t>
            </a:r>
            <a:r>
              <a:rPr sz="1200" b="1">
                <a:solidFill>
                  <a:schemeClr val="tx1"/>
                </a:solidFill>
              </a:rPr>
              <a:t>для продукции со сроками хранения более 40 дней, обязательная передача сведений о выводе продукции из оборота для всех участников оборота  </a:t>
            </a:r>
            <a:endParaRPr sz="1200" b="1">
              <a:solidFill>
                <a:schemeClr val="tx1"/>
              </a:solidFill>
            </a:endParaRPr>
          </a:p>
        </p:txBody>
      </p:sp>
      <p:pic>
        <p:nvPicPr>
          <p:cNvPr id="37" name="Рисунок 97" hidden="0"/>
          <p:cNvPicPr>
            <a:picLocks noChangeAspect="1"/>
          </p:cNvPicPr>
          <p:nvPr isPhoto="0" userDrawn="0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2338899" y="3112036"/>
            <a:ext cx="261466" cy="193698"/>
          </a:xfrm>
          <a:prstGeom prst="rect">
            <a:avLst/>
          </a:prstGeom>
        </p:spPr>
      </p:pic>
      <p:pic>
        <p:nvPicPr>
          <p:cNvPr id="38" name="Рисунок 92" hidden="0"/>
          <p:cNvPicPr>
            <a:picLocks noChangeAspect="1"/>
          </p:cNvPicPr>
          <p:nvPr isPhoto="0" userDrawn="0"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2542226" y="3046807"/>
            <a:ext cx="258927" cy="258927"/>
          </a:xfrm>
          <a:prstGeom prst="rect">
            <a:avLst/>
          </a:prstGeom>
        </p:spPr>
      </p:pic>
      <p:pic>
        <p:nvPicPr>
          <p:cNvPr id="39" name="" hidden="0"/>
          <p:cNvPicPr>
            <a:picLocks noChangeAspect="1"/>
          </p:cNvPicPr>
          <p:nvPr isPhoto="0" userDrawn="0"/>
        </p:nvPicPr>
        <p:blipFill>
          <a:blip r:embed="rId6"/>
          <a:stretch/>
        </p:blipFill>
        <p:spPr bwMode="auto">
          <a:xfrm>
            <a:off x="7924957" y="2599951"/>
            <a:ext cx="361949" cy="276224"/>
          </a:xfrm>
          <a:prstGeom prst="rect">
            <a:avLst/>
          </a:prstGeom>
        </p:spPr>
      </p:pic>
      <p:pic>
        <p:nvPicPr>
          <p:cNvPr id="40" name="" hidden="0"/>
          <p:cNvPicPr>
            <a:picLocks noChangeAspect="1"/>
          </p:cNvPicPr>
          <p:nvPr isPhoto="0" userDrawn="0"/>
        </p:nvPicPr>
        <p:blipFill>
          <a:blip r:embed="rId7"/>
          <a:stretch/>
        </p:blipFill>
        <p:spPr bwMode="auto">
          <a:xfrm>
            <a:off x="5259449" y="2852421"/>
            <a:ext cx="266699" cy="323849"/>
          </a:xfrm>
          <a:prstGeom prst="rect">
            <a:avLst/>
          </a:prstGeom>
        </p:spPr>
      </p:pic>
      <p:sp>
        <p:nvSpPr>
          <p:cNvPr id="41" name="Прямоугольник 23" hidden="0"/>
          <p:cNvSpPr/>
          <p:nvPr isPhoto="0" userDrawn="0"/>
        </p:nvSpPr>
        <p:spPr bwMode="auto">
          <a:xfrm flipH="0" flipV="0">
            <a:off x="163137" y="4424510"/>
            <a:ext cx="3040831" cy="1641970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01.11.2026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запрет продажи немаркированных остатков товаров 3-й волны; </a:t>
            </a:r>
            <a:endParaRPr sz="12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до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01.03.2026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окончание маркировки остатков товаров 3-й волны: описание товарных остатков, заказ кодов, нанесение их на товар и введение в оборот   </a:t>
            </a:r>
            <a:endParaRPr sz="1200" b="1">
              <a:solidFill>
                <a:schemeClr val="tx1"/>
              </a:solidFill>
            </a:endParaRPr>
          </a:p>
        </p:txBody>
      </p:sp>
      <p:pic>
        <p:nvPicPr>
          <p:cNvPr id="42" name="" hidden="0"/>
          <p:cNvPicPr>
            <a:picLocks noChangeAspect="1"/>
          </p:cNvPicPr>
          <p:nvPr isPhoto="0" userDrawn="0"/>
        </p:nvPicPr>
        <p:blipFill>
          <a:blip r:embed="rId8"/>
          <a:stretch/>
        </p:blipFill>
        <p:spPr bwMode="auto">
          <a:xfrm>
            <a:off x="6650013" y="5690726"/>
            <a:ext cx="295274" cy="342900"/>
          </a:xfrm>
          <a:prstGeom prst="rect">
            <a:avLst/>
          </a:prstGeom>
        </p:spPr>
      </p:pic>
      <p:pic>
        <p:nvPicPr>
          <p:cNvPr id="43" name="Picture 6" descr="https://cdn2.iconfinder.com/data/icons/healthcare-and-medical-8/100/healthcare_medical_handwashing_antiseptic_handwash-256.png" hidden="0"/>
          <p:cNvPicPr>
            <a:picLocks noChangeAspect="1" noChangeArrowheads="1"/>
          </p:cNvPicPr>
          <p:nvPr isPhoto="0" userDrawn="0"/>
        </p:nvPicPr>
        <p:blipFill>
          <a:blip r:embed="rId9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 flipH="0" flipV="0">
            <a:off x="10842818" y="5852942"/>
            <a:ext cx="289593" cy="2895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sh dir="u"/>
      </p:transition>
    </mc:Choice>
    <mc:Fallback>
      <p:transition spd="slow" advClick="1">
        <p:push dir="u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88" hidden="0"/>
          <p:cNvSpPr>
            <a:spLocks noAdjustHandles="0" noChangeArrowheads="0"/>
          </p:cNvSpPr>
          <p:nvPr isPhoto="0" userDrawn="0"/>
        </p:nvSpPr>
        <p:spPr bwMode="auto">
          <a:xfrm>
            <a:off x="623388" y="273506"/>
            <a:ext cx="10161288" cy="3960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endParaRPr sz="2200">
              <a:solidFill>
                <a:srgbClr val="BB8345"/>
              </a:solidFill>
              <a:latin typeface="Arial"/>
              <a:cs typeface="Arial"/>
            </a:endParaRPr>
          </a:p>
        </p:txBody>
      </p:sp>
      <p:sp>
        <p:nvSpPr>
          <p:cNvPr id="5" name="Shape 289" hidden="0"/>
          <p:cNvSpPr>
            <a:spLocks noAdjustHandles="0" noChangeArrowheads="0"/>
          </p:cNvSpPr>
          <p:nvPr isPhoto="0" userDrawn="0"/>
        </p:nvSpPr>
        <p:spPr bwMode="auto">
          <a:xfrm>
            <a:off x="629985" y="720153"/>
            <a:ext cx="11216571" cy="158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4"/>
                </a:solidFill>
                <a:latin typeface="Lato"/>
                <a:ea typeface="Lato"/>
                <a:cs typeface="Lato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323847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314322" algn="l">
              <a:lnSpc>
                <a:spcPct val="90000"/>
              </a:lnSpc>
              <a:spcBef>
                <a:spcPts val="372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indent="0">
              <a:buClr>
                <a:srgbClr val="787D82"/>
              </a:buClr>
              <a:defRPr/>
            </a:pPr>
            <a:endParaRPr lang="ru-RU" sz="1800"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6" name="Прямоугольник 66" hidden="0"/>
          <p:cNvSpPr/>
          <p:nvPr isPhoto="0" userDrawn="0"/>
        </p:nvSpPr>
        <p:spPr bwMode="auto">
          <a:xfrm>
            <a:off x="4721292" y="648144"/>
            <a:ext cx="1807205" cy="72005"/>
          </a:xfrm>
          <a:prstGeom prst="rect">
            <a:avLst/>
          </a:prstGeom>
          <a:solidFill>
            <a:srgbClr val="B67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000">
              <a:solidFill>
                <a:srgbClr val="FFFFFF"/>
              </a:solidFill>
              <a:latin typeface="Arial"/>
              <a:cs typeface="Arial"/>
            </a:endParaRPr>
          </a:p>
        </p:txBody>
      </p:sp>
      <p:grpSp>
        <p:nvGrpSpPr>
          <p:cNvPr id="7" name="Группа 25" hidden="0"/>
          <p:cNvGrpSpPr/>
          <p:nvPr isPhoto="0" userDrawn="0"/>
        </p:nvGrpSpPr>
        <p:grpSpPr bwMode="auto">
          <a:xfrm flipH="0" flipV="0">
            <a:off x="84999" y="950034"/>
            <a:ext cx="3109632" cy="2411723"/>
            <a:chOff x="0" y="0"/>
            <a:chExt cx="3109632" cy="2411723"/>
          </a:xfrm>
        </p:grpSpPr>
        <p:sp>
          <p:nvSpPr>
            <p:cNvPr id="8" name="Прямоугольник 12" hidden="0"/>
            <p:cNvSpPr/>
            <p:nvPr isPhoto="0" userDrawn="0"/>
          </p:nvSpPr>
          <p:spPr bwMode="auto">
            <a:xfrm flipH="0" flipV="0">
              <a:off x="13710" y="0"/>
              <a:ext cx="3095921" cy="814891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Морепродукты (икра)  </a:t>
              </a: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 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9" name="Прямоугольник 18" hidden="0"/>
            <p:cNvSpPr/>
            <p:nvPr isPhoto="0" userDrawn="0"/>
          </p:nvSpPr>
          <p:spPr bwMode="auto">
            <a:xfrm flipH="0" flipV="0">
              <a:off x="0" y="805552"/>
              <a:ext cx="3095826" cy="1606170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0" name="Shape 288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1896617" y="97749"/>
            <a:ext cx="8759264" cy="57183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lr>
                <a:srgbClr val="283032"/>
              </a:buClr>
              <a:defRPr/>
            </a:pPr>
            <a:r>
              <a:rPr lang="ru-RU" sz="330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Новые сроки в маркировке в 2026 году </a:t>
            </a:r>
            <a:r>
              <a:rPr lang="ru-RU" sz="3300">
                <a:solidFill>
                  <a:srgbClr val="283032"/>
                </a:solidFill>
                <a:latin typeface="Arial"/>
                <a:cs typeface="Arial"/>
              </a:rPr>
              <a:t> </a:t>
            </a:r>
            <a:endParaRPr lang="ru-RU" sz="3300">
              <a:solidFill>
                <a:srgbClr val="283032"/>
              </a:solidFill>
              <a:latin typeface="Arial"/>
              <a:cs typeface="Arial"/>
            </a:endParaRPr>
          </a:p>
        </p:txBody>
      </p:sp>
      <p:grpSp>
        <p:nvGrpSpPr>
          <p:cNvPr id="11" name="Группа 25" hidden="0"/>
          <p:cNvGrpSpPr/>
          <p:nvPr isPhoto="0" userDrawn="0"/>
        </p:nvGrpSpPr>
        <p:grpSpPr bwMode="auto">
          <a:xfrm flipH="0" flipV="0">
            <a:off x="3913676" y="935734"/>
            <a:ext cx="3088624" cy="2274431"/>
            <a:chOff x="0" y="0"/>
            <a:chExt cx="3088624" cy="2274431"/>
          </a:xfrm>
        </p:grpSpPr>
        <p:sp>
          <p:nvSpPr>
            <p:cNvPr id="12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3088624" cy="783039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 i="0" u="none" strike="noStrike" cap="none" spc="0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Корма для животных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13" name="Прямоугольник 18" hidden="0"/>
            <p:cNvSpPr/>
            <p:nvPr isPhoto="0" userDrawn="0"/>
          </p:nvSpPr>
          <p:spPr bwMode="auto">
            <a:xfrm flipH="0" flipV="0">
              <a:off x="37352" y="793180"/>
              <a:ext cx="3045908" cy="1481250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14" name="Прямоугольник 23" hidden="0"/>
          <p:cNvSpPr/>
          <p:nvPr isPhoto="0" userDrawn="0"/>
        </p:nvSpPr>
        <p:spPr bwMode="auto">
          <a:xfrm flipH="0" flipV="0">
            <a:off x="3951029" y="1750138"/>
            <a:ext cx="3044264" cy="1450150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01.12.2026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передачи сведений в поэкземплярном формате об обороте и выводе из оборота продукции </a:t>
            </a:r>
            <a:endParaRPr sz="14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grpSp>
        <p:nvGrpSpPr>
          <p:cNvPr id="15" name="Группа 25" hidden="0"/>
          <p:cNvGrpSpPr/>
          <p:nvPr isPhoto="0" userDrawn="0"/>
        </p:nvGrpSpPr>
        <p:grpSpPr bwMode="auto">
          <a:xfrm flipH="0" flipV="0">
            <a:off x="3717573" y="3564289"/>
            <a:ext cx="3669926" cy="2720342"/>
            <a:chOff x="0" y="0"/>
            <a:chExt cx="3669926" cy="2720342"/>
          </a:xfrm>
        </p:grpSpPr>
        <p:sp>
          <p:nvSpPr>
            <p:cNvPr id="16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3669926" cy="1069785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 i="0" u="none" strike="noStrike" cap="none" spc="0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Парфюмерно-косметическая продукция и бытовая химия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17" name="Прямоугольник 18" hidden="0"/>
            <p:cNvSpPr/>
            <p:nvPr isPhoto="0" userDrawn="0"/>
          </p:nvSpPr>
          <p:spPr bwMode="auto">
            <a:xfrm flipH="0" flipV="0">
              <a:off x="10478" y="999334"/>
              <a:ext cx="3639707" cy="1721007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grpSp>
        <p:nvGrpSpPr>
          <p:cNvPr id="18" name="Группа 25" hidden="0"/>
          <p:cNvGrpSpPr/>
          <p:nvPr isPhoto="0" userDrawn="0"/>
        </p:nvGrpSpPr>
        <p:grpSpPr bwMode="auto">
          <a:xfrm flipH="0" flipV="0">
            <a:off x="7826396" y="1035121"/>
            <a:ext cx="3343088" cy="2023055"/>
            <a:chOff x="0" y="0"/>
            <a:chExt cx="3343088" cy="2023055"/>
          </a:xfrm>
        </p:grpSpPr>
        <p:sp>
          <p:nvSpPr>
            <p:cNvPr id="19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3324006" cy="584265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600" b="1" i="0" u="none" strike="noStrike" cap="none" spc="0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Лекарственные </a:t>
              </a:r>
              <a:r>
                <a:rPr lang="ru-RU" sz="1600" b="1" i="0" u="none" strike="noStrike" cap="none" spc="0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препараты для ветеринарного применения</a:t>
              </a:r>
              <a:r>
                <a:rPr lang="ru-RU" sz="16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 </a:t>
              </a:r>
              <a:endParaRPr lang="ru-RU" sz="18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20" name="Прямоугольник 18" hidden="0"/>
            <p:cNvSpPr/>
            <p:nvPr isPhoto="0" userDrawn="0"/>
          </p:nvSpPr>
          <p:spPr bwMode="auto">
            <a:xfrm flipH="0" flipV="0">
              <a:off x="13341" y="579394"/>
              <a:ext cx="3329746" cy="1443658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21" name="Прямоугольник 23" hidden="0"/>
          <p:cNvSpPr/>
          <p:nvPr isPhoto="0" userDrawn="0"/>
        </p:nvSpPr>
        <p:spPr bwMode="auto">
          <a:xfrm flipH="0" flipV="0">
            <a:off x="3726911" y="4634075"/>
            <a:ext cx="3627406" cy="1641218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01.07.2026 </a:t>
            </a:r>
            <a:r>
              <a:rPr sz="1200" b="1">
                <a:solidFill>
                  <a:schemeClr val="tx1"/>
                </a:solidFill>
              </a:rPr>
              <a:t>старт обязательной передачи  </a:t>
            </a:r>
            <a:r>
              <a:rPr sz="1200" b="1" u="none">
                <a:solidFill>
                  <a:schemeClr val="tx1"/>
                </a:solidFill>
              </a:rPr>
              <a:t>сведений о выводе из оборота при продаже в розницу; </a:t>
            </a:r>
            <a:endParaRPr sz="1200" b="1" u="none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200" b="1" u="none">
                <a:solidFill>
                  <a:schemeClr val="tx1"/>
                </a:solidFill>
              </a:rPr>
              <a:t>с 01.07.2026 по 30.06.2028 передача сведений ва объемно-сортовом формате об обороте и выыводе из оборота продукции по причинам, не являющимся продажей в розницу   </a:t>
            </a:r>
            <a:r>
              <a:rPr sz="1200" b="1" u="none">
                <a:solidFill>
                  <a:schemeClr val="tx1"/>
                </a:solidFill>
              </a:rPr>
              <a:t> </a:t>
            </a:r>
            <a:r>
              <a:rPr sz="1600" b="1">
                <a:solidFill>
                  <a:schemeClr val="tx1"/>
                </a:solidFill>
              </a:rPr>
              <a:t> </a:t>
            </a:r>
            <a:endParaRPr sz="16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600" b="1">
                <a:solidFill>
                  <a:schemeClr val="tx1"/>
                </a:solidFill>
              </a:rPr>
              <a:t> </a:t>
            </a:r>
            <a:endParaRPr sz="1600">
              <a:solidFill>
                <a:schemeClr val="tx1"/>
              </a:solidFill>
            </a:endParaRPr>
          </a:p>
        </p:txBody>
      </p:sp>
      <p:sp>
        <p:nvSpPr>
          <p:cNvPr id="22" name="Прямоугольник 23" hidden="0"/>
          <p:cNvSpPr/>
          <p:nvPr isPhoto="0" userDrawn="0"/>
        </p:nvSpPr>
        <p:spPr bwMode="auto">
          <a:xfrm flipH="0" flipV="0">
            <a:off x="7842203" y="1708896"/>
            <a:ext cx="3292393" cy="1146538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</a:t>
            </a:r>
            <a:r>
              <a:rPr lang="ru-RU" sz="1200" b="1" i="0" u="none" strike="noStrike" cap="none" spc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01.03.2026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старт полной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поэкземплярной прослеживаемости</a:t>
            </a:r>
            <a:r>
              <a:rPr sz="1200" b="1">
                <a:solidFill>
                  <a:schemeClr val="tx1"/>
                </a:solidFill>
              </a:rPr>
              <a:t> для всей товаропроводящей цепочки</a:t>
            </a:r>
            <a:endParaRPr sz="12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23" name="Группа 25" hidden="0"/>
          <p:cNvGrpSpPr/>
          <p:nvPr isPhoto="0" userDrawn="0"/>
        </p:nvGrpSpPr>
        <p:grpSpPr bwMode="auto">
          <a:xfrm flipH="0" flipV="0">
            <a:off x="58003" y="3702627"/>
            <a:ext cx="2809573" cy="2479284"/>
            <a:chOff x="0" y="0"/>
            <a:chExt cx="2809573" cy="2479284"/>
          </a:xfrm>
        </p:grpSpPr>
        <p:sp>
          <p:nvSpPr>
            <p:cNvPr id="24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802767" cy="72965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700" b="1" i="0" u="none" strike="noStrike" cap="none" spc="0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Детские товары </a:t>
              </a:r>
              <a:endParaRPr sz="1700" b="1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25" name="Прямоугольник 18" hidden="0"/>
            <p:cNvSpPr/>
            <p:nvPr isPhoto="0" userDrawn="0"/>
          </p:nvSpPr>
          <p:spPr bwMode="auto">
            <a:xfrm flipH="0" flipV="0">
              <a:off x="21124" y="729650"/>
              <a:ext cx="2788448" cy="1749633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26" name="Прямоугольник 23" hidden="0"/>
          <p:cNvSpPr/>
          <p:nvPr isPhoto="0" userDrawn="0"/>
        </p:nvSpPr>
        <p:spPr bwMode="auto">
          <a:xfrm flipH="0" flipV="0">
            <a:off x="169041" y="1784378"/>
            <a:ext cx="2988237" cy="1287901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01.06.2026</a:t>
            </a:r>
            <a:r>
              <a:rPr sz="1200" b="1">
                <a:solidFill>
                  <a:schemeClr val="tx1"/>
                </a:solidFill>
              </a:rPr>
              <a:t> вводится для всех участников оборота поэкземплярный учет </a:t>
            </a:r>
            <a:r>
              <a:rPr sz="1200" b="1">
                <a:solidFill>
                  <a:schemeClr val="tx1"/>
                </a:solidFill>
              </a:rPr>
              <a:t>при передаче сведений об обороте и выводе из оборота всех видов икры   </a:t>
            </a:r>
            <a:endParaRPr sz="1200" b="1">
              <a:solidFill>
                <a:schemeClr val="tx1"/>
              </a:solidFill>
            </a:endParaRPr>
          </a:p>
        </p:txBody>
      </p:sp>
      <p:sp>
        <p:nvSpPr>
          <p:cNvPr id="27" name="Прямоугольник 23" hidden="0"/>
          <p:cNvSpPr/>
          <p:nvPr isPhoto="0" userDrawn="0"/>
        </p:nvSpPr>
        <p:spPr bwMode="auto">
          <a:xfrm flipH="0" flipV="0">
            <a:off x="169041" y="4453105"/>
            <a:ext cx="2638016" cy="1641970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01.09.2026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обязательной передачи сведений о выводе из оборота при продаже в розницу; </a:t>
            </a:r>
            <a:r>
              <a:rPr lang="ru-RU" sz="12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окончание периода маркировки остатков; запрет оборота товаров без маркировки   </a:t>
            </a:r>
            <a:endParaRPr sz="1200" b="1">
              <a:solidFill>
                <a:schemeClr val="tx1"/>
              </a:solidFill>
            </a:endParaRPr>
          </a:p>
        </p:txBody>
      </p:sp>
      <p:pic>
        <p:nvPicPr>
          <p:cNvPr id="28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2368005" y="3014346"/>
            <a:ext cx="295274" cy="295274"/>
          </a:xfrm>
          <a:prstGeom prst="rect">
            <a:avLst/>
          </a:prstGeom>
        </p:spPr>
      </p:pic>
      <p:pic>
        <p:nvPicPr>
          <p:cNvPr id="29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>
            <a:off x="6457224" y="2710329"/>
            <a:ext cx="361949" cy="361949"/>
          </a:xfrm>
          <a:prstGeom prst="rect">
            <a:avLst/>
          </a:prstGeom>
        </p:spPr>
      </p:pic>
      <p:pic>
        <p:nvPicPr>
          <p:cNvPr id="30" name="" hidden="0"/>
          <p:cNvPicPr>
            <a:picLocks noChangeAspect="1"/>
          </p:cNvPicPr>
          <p:nvPr isPhoto="0" userDrawn="0"/>
        </p:nvPicPr>
        <p:blipFill>
          <a:blip r:embed="rId4"/>
          <a:stretch/>
        </p:blipFill>
        <p:spPr bwMode="auto">
          <a:xfrm>
            <a:off x="10728771" y="2614238"/>
            <a:ext cx="333374" cy="304799"/>
          </a:xfrm>
          <a:prstGeom prst="rect">
            <a:avLst/>
          </a:prstGeom>
        </p:spPr>
      </p:pic>
      <p:pic>
        <p:nvPicPr>
          <p:cNvPr id="31" name="" hidden="0"/>
          <p:cNvPicPr>
            <a:picLocks noChangeAspect="1"/>
          </p:cNvPicPr>
          <p:nvPr isPhoto="0" userDrawn="0"/>
        </p:nvPicPr>
        <p:blipFill>
          <a:blip r:embed="rId5"/>
          <a:stretch/>
        </p:blipFill>
        <p:spPr bwMode="auto">
          <a:xfrm>
            <a:off x="7030468" y="5890752"/>
            <a:ext cx="323849" cy="361949"/>
          </a:xfrm>
          <a:prstGeom prst="rect">
            <a:avLst/>
          </a:prstGeom>
        </p:spPr>
      </p:pic>
      <p:pic>
        <p:nvPicPr>
          <p:cNvPr id="32" name="" hidden="0"/>
          <p:cNvPicPr>
            <a:picLocks noChangeAspect="1"/>
          </p:cNvPicPr>
          <p:nvPr isPhoto="0" userDrawn="0"/>
        </p:nvPicPr>
        <p:blipFill>
          <a:blip r:embed="rId6"/>
          <a:stretch/>
        </p:blipFill>
        <p:spPr bwMode="auto">
          <a:xfrm>
            <a:off x="2435583" y="5733589"/>
            <a:ext cx="371475" cy="314324"/>
          </a:xfrm>
          <a:prstGeom prst="rect">
            <a:avLst/>
          </a:prstGeom>
        </p:spPr>
      </p:pic>
      <p:grpSp>
        <p:nvGrpSpPr>
          <p:cNvPr id="33" name="Группа 25" hidden="0"/>
          <p:cNvGrpSpPr/>
          <p:nvPr isPhoto="0" userDrawn="0"/>
        </p:nvGrpSpPr>
        <p:grpSpPr bwMode="auto">
          <a:xfrm flipH="0" flipV="0">
            <a:off x="7990535" y="3570339"/>
            <a:ext cx="2761171" cy="2534383"/>
            <a:chOff x="0" y="0"/>
            <a:chExt cx="2761171" cy="2534383"/>
          </a:xfrm>
        </p:grpSpPr>
        <p:sp>
          <p:nvSpPr>
            <p:cNvPr id="34" name="Прямоугольник 12" hidden="0"/>
            <p:cNvSpPr/>
            <p:nvPr isPhoto="0" userDrawn="0"/>
          </p:nvSpPr>
          <p:spPr bwMode="auto">
            <a:xfrm flipH="0" flipV="0">
              <a:off x="0" y="0"/>
              <a:ext cx="2761171" cy="882766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r>
                <a:rPr lang="ru-RU" sz="1800" b="1">
                  <a:solidFill>
                    <a:schemeClr val="lt1"/>
                  </a:solidFill>
                  <a:latin typeface="Arial"/>
                  <a:ea typeface="+mn-ea"/>
                  <a:cs typeface="Arial"/>
                </a:rPr>
                <a:t>Бакалея </a:t>
              </a:r>
              <a:endParaRPr lang="ru-RU" sz="1800" b="1">
                <a:solidFill>
                  <a:schemeClr val="lt1"/>
                </a:solidFill>
                <a:latin typeface="Arial"/>
                <a:ea typeface="+mn-ea"/>
                <a:cs typeface="Arial"/>
              </a:endParaRPr>
            </a:p>
          </p:txBody>
        </p:sp>
        <p:sp>
          <p:nvSpPr>
            <p:cNvPr id="35" name="Прямоугольник 18" hidden="0"/>
            <p:cNvSpPr/>
            <p:nvPr isPhoto="0" userDrawn="0"/>
          </p:nvSpPr>
          <p:spPr bwMode="auto">
            <a:xfrm flipH="0" flipV="0">
              <a:off x="7630" y="893336"/>
              <a:ext cx="2753540" cy="1641046"/>
            </a:xfrm>
            <a:prstGeom prst="rect">
              <a:avLst/>
            </a:prstGeom>
            <a:noFill/>
            <a:ln w="12700" cap="flat" cmpd="sng" algn="ctr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defRPr/>
              </a:pPr>
              <a:endParaRPr/>
            </a:p>
          </p:txBody>
        </p:sp>
      </p:grpSp>
      <p:sp>
        <p:nvSpPr>
          <p:cNvPr id="36" name="Прямоугольник 23" hidden="0"/>
          <p:cNvSpPr/>
          <p:nvPr isPhoto="0" userDrawn="0"/>
        </p:nvSpPr>
        <p:spPr bwMode="auto">
          <a:xfrm flipH="0" flipV="0">
            <a:off x="8079768" y="4602012"/>
            <a:ext cx="2390585" cy="1131576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noAutofit/>
          </a:bodyPr>
          <a:lstStyle/>
          <a:p>
            <a:pPr algn="ctr">
              <a:defRPr/>
            </a:pPr>
            <a:r>
              <a:rPr sz="1200" b="1">
                <a:solidFill>
                  <a:schemeClr val="tx1"/>
                </a:solidFill>
              </a:rPr>
              <a:t>с </a:t>
            </a:r>
            <a:r>
              <a:rPr sz="1200" b="1">
                <a:solidFill>
                  <a:schemeClr val="accent1"/>
                </a:solidFill>
              </a:rPr>
              <a:t>01.09.2026</a:t>
            </a:r>
            <a:r>
              <a:rPr sz="1200">
                <a:solidFill>
                  <a:schemeClr val="tx1"/>
                </a:solidFill>
              </a:rPr>
              <a:t> </a:t>
            </a:r>
            <a:r>
              <a:rPr sz="1200" b="1">
                <a:solidFill>
                  <a:schemeClr val="tx1"/>
                </a:solidFill>
              </a:rPr>
              <a:t>старт обязательной передачи сведений о выводе из оборота при продаже в розницу  </a:t>
            </a:r>
            <a:endParaRPr sz="1600" b="1">
              <a:solidFill>
                <a:schemeClr val="tx1"/>
              </a:solidFill>
            </a:endParaRPr>
          </a:p>
          <a:p>
            <a:pPr algn="ctr">
              <a:defRPr/>
            </a:pPr>
            <a:r>
              <a:rPr sz="1600" b="1">
                <a:solidFill>
                  <a:schemeClr val="tx1"/>
                </a:solidFill>
              </a:rPr>
              <a:t> </a:t>
            </a:r>
            <a:endParaRPr sz="1600">
              <a:solidFill>
                <a:schemeClr val="tx1"/>
              </a:solidFill>
            </a:endParaRPr>
          </a:p>
        </p:txBody>
      </p:sp>
      <p:pic>
        <p:nvPicPr>
          <p:cNvPr id="37" name="" hidden="0"/>
          <p:cNvPicPr>
            <a:picLocks noChangeAspect="1"/>
          </p:cNvPicPr>
          <p:nvPr isPhoto="0" userDrawn="0"/>
        </p:nvPicPr>
        <p:blipFill>
          <a:blip r:embed="rId7"/>
          <a:stretch/>
        </p:blipFill>
        <p:spPr bwMode="auto">
          <a:xfrm>
            <a:off x="10205352" y="5630965"/>
            <a:ext cx="342900" cy="3333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sh dir="u"/>
      </p:transition>
    </mc:Choice>
    <mc:Fallback>
      <p:transition spd="slow" advClick="1">
        <p:push dir="u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288" hidden="0"/>
          <p:cNvSpPr>
            <a:spLocks noAdjustHandles="0" noChangeArrowheads="0"/>
          </p:cNvSpPr>
          <p:nvPr isPhoto="0" userDrawn="0"/>
        </p:nvSpPr>
        <p:spPr bwMode="auto">
          <a:xfrm flipH="0" flipV="0">
            <a:off x="1440202" y="328082"/>
            <a:ext cx="9842040" cy="653675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clip" vert="horz" wrap="square" lIns="0" tIns="0" rIns="0" bIns="0" numCol="1" spcCol="0" rtlCol="0" fromWordArt="0" anchor="ctr" anchorCtr="0" forceAA="0" upright="0" compatLnSpc="0">
            <a:no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buClr>
                <a:srgbClr val="283032"/>
              </a:buClr>
              <a:defRPr/>
            </a:pPr>
            <a:endParaRPr lang="ru-RU" sz="3000">
              <a:solidFill>
                <a:schemeClr val="accent1"/>
              </a:solidFill>
              <a:latin typeface="Arial"/>
              <a:cs typeface="Arial"/>
            </a:endParaRPr>
          </a:p>
          <a:p>
            <a:pPr algn="ctr">
              <a:buClr>
                <a:srgbClr val="283032"/>
              </a:buClr>
              <a:defRPr/>
            </a:pPr>
            <a:r>
              <a:rPr lang="ru-RU" sz="3000">
                <a:solidFill>
                  <a:schemeClr val="accent1"/>
                </a:solidFill>
                <a:latin typeface="Arial"/>
                <a:cs typeface="Arial"/>
              </a:rPr>
              <a:t>Пилотные проекты в маркировке </a:t>
            </a:r>
            <a:endParaRPr sz="3000">
              <a:solidFill>
                <a:schemeClr val="accent1"/>
              </a:solidFill>
              <a:latin typeface="Arial"/>
              <a:cs typeface="Arial"/>
            </a:endParaRPr>
          </a:p>
          <a:p>
            <a:pPr algn="ctr">
              <a:buClr>
                <a:srgbClr val="283032"/>
              </a:buClr>
              <a:defRPr/>
            </a:pPr>
            <a:endParaRPr sz="300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5" name="Прямоугольник 9" hidden="0"/>
          <p:cNvSpPr/>
          <p:nvPr isPhoto="0" userDrawn="0"/>
        </p:nvSpPr>
        <p:spPr bwMode="auto">
          <a:xfrm flipH="0" flipV="0">
            <a:off x="255658" y="1259415"/>
            <a:ext cx="2073757" cy="10159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b="1">
                <a:solidFill>
                  <a:schemeClr val="tx1"/>
                </a:solidFill>
              </a:rPr>
              <a:t>Строительные материалы </a:t>
            </a:r>
            <a:r>
              <a:rPr sz="1000" b="1">
                <a:solidFill>
                  <a:schemeClr val="tx1"/>
                </a:solidFill>
              </a:rPr>
              <a:t>                                  в потребительской упаковке</a:t>
            </a:r>
            <a:endParaRPr sz="1000" b="1">
              <a:solidFill>
                <a:schemeClr val="tx1"/>
              </a:solidFill>
            </a:endParaRPr>
          </a:p>
        </p:txBody>
      </p:sp>
      <p:sp>
        <p:nvSpPr>
          <p:cNvPr id="6" name="Прямоугольник 9" hidden="0"/>
          <p:cNvSpPr/>
          <p:nvPr isPhoto="0" userDrawn="0"/>
        </p:nvSpPr>
        <p:spPr bwMode="auto">
          <a:xfrm flipH="0" flipV="0">
            <a:off x="2534677" y="1282130"/>
            <a:ext cx="2461738" cy="9126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1800" b="1">
                <a:solidFill>
                  <a:schemeClr val="tx1"/>
                </a:solidFill>
                <a:latin typeface="Arial"/>
                <a:cs typeface="Arial"/>
              </a:rPr>
              <a:t>Радиоэлектронная продукция </a:t>
            </a:r>
            <a:endParaRPr sz="1800" b="1">
              <a:solidFill>
                <a:schemeClr val="tx1"/>
              </a:solidFill>
            </a:endParaRPr>
          </a:p>
        </p:txBody>
      </p:sp>
      <p:sp>
        <p:nvSpPr>
          <p:cNvPr id="7" name="Прямоугольник 9" hidden="0"/>
          <p:cNvSpPr/>
          <p:nvPr isPhoto="0" userDrawn="0"/>
        </p:nvSpPr>
        <p:spPr bwMode="auto">
          <a:xfrm flipH="0" flipV="0">
            <a:off x="5218666" y="1314358"/>
            <a:ext cx="1862666" cy="8216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clip" vert="horz" wrap="square" lIns="91440" tIns="45720" rIns="91440" bIns="45720" numCol="1" spcCol="0" rtlCol="0" fromWordArt="0" anchor="ctr" anchorCtr="0" forceAA="0" upright="0" compatLnSpc="0"/>
          <a:lstStyle/>
          <a:p>
            <a:pPr algn="ctr">
              <a:defRPr/>
            </a:pPr>
            <a:r>
              <a:rPr b="1">
                <a:solidFill>
                  <a:schemeClr val="tx1"/>
                </a:solidFill>
              </a:rPr>
              <a:t>Печатная продукция </a:t>
            </a:r>
            <a:endParaRPr b="1">
              <a:solidFill>
                <a:schemeClr val="tx1"/>
              </a:solidFill>
            </a:endParaRPr>
          </a:p>
        </p:txBody>
      </p:sp>
      <p:sp>
        <p:nvSpPr>
          <p:cNvPr id="8" name="" hidden="0"/>
          <p:cNvSpPr/>
          <p:nvPr isPhoto="0" userDrawn="0"/>
        </p:nvSpPr>
        <p:spPr bwMode="auto">
          <a:xfrm flipH="0" flipV="0">
            <a:off x="255658" y="2234378"/>
            <a:ext cx="2133602" cy="402166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15 марта 2024 - </a:t>
            </a: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                        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9" name="" hidden="0"/>
          <p:cNvSpPr/>
          <p:nvPr isPhoto="0" userDrawn="0"/>
        </p:nvSpPr>
        <p:spPr bwMode="auto">
          <a:xfrm flipH="0" flipV="0">
            <a:off x="2722907" y="2152654"/>
            <a:ext cx="1943758" cy="465666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01 декабря 2023 -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26 февраля 2026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10" name="" hidden="0"/>
          <p:cNvSpPr/>
          <p:nvPr isPhoto="0" userDrawn="0"/>
        </p:nvSpPr>
        <p:spPr bwMode="auto">
          <a:xfrm flipH="0" flipV="0">
            <a:off x="5462605" y="2095499"/>
            <a:ext cx="1693416" cy="433916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 апреля 2024 -              </a:t>
            </a: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11" name="Прямоугольник 9" hidden="0"/>
          <p:cNvSpPr/>
          <p:nvPr isPhoto="0" userDrawn="0"/>
        </p:nvSpPr>
        <p:spPr bwMode="auto">
          <a:xfrm flipH="0" flipV="0">
            <a:off x="7290025" y="1315428"/>
            <a:ext cx="2426557" cy="8460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1800" b="1">
                <a:solidFill>
                  <a:schemeClr val="tx1"/>
                </a:solidFill>
                <a:latin typeface="Arial"/>
                <a:cs typeface="Arial"/>
              </a:rPr>
              <a:t>Слабый алкоголь</a:t>
            </a:r>
            <a:r>
              <a:rPr sz="1800" b="1">
                <a:solidFill>
                  <a:schemeClr val="tx1"/>
                </a:solidFill>
              </a:rPr>
              <a:t> </a:t>
            </a:r>
            <a:r>
              <a:rPr sz="1800" b="1">
                <a:solidFill>
                  <a:schemeClr val="tx1"/>
                </a:solidFill>
              </a:rPr>
              <a:t>(крепостью до 9%)</a:t>
            </a:r>
            <a:endParaRPr sz="1800" b="1">
              <a:solidFill>
                <a:schemeClr val="tx1"/>
              </a:solidFill>
            </a:endParaRPr>
          </a:p>
        </p:txBody>
      </p:sp>
      <p:sp>
        <p:nvSpPr>
          <p:cNvPr id="12" name="" hidden="0"/>
          <p:cNvSpPr/>
          <p:nvPr isPhoto="0" userDrawn="0"/>
        </p:nvSpPr>
        <p:spPr bwMode="auto">
          <a:xfrm flipH="0" flipV="0">
            <a:off x="7716095" y="2113494"/>
            <a:ext cx="1784569" cy="397927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 июля 2024 -                   </a:t>
            </a: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13" name="" hidden="0"/>
          <p:cNvSpPr/>
          <p:nvPr isPhoto="0" userDrawn="0"/>
        </p:nvSpPr>
        <p:spPr bwMode="auto">
          <a:xfrm flipH="0" flipV="0">
            <a:off x="148306" y="3937545"/>
            <a:ext cx="2043526" cy="459624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 сентября 2024 -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14" name="Прямоугольник 9" hidden="0"/>
          <p:cNvSpPr/>
          <p:nvPr isPhoto="0" userDrawn="0"/>
        </p:nvSpPr>
        <p:spPr bwMode="auto">
          <a:xfrm flipH="0" flipV="0">
            <a:off x="118537" y="2952407"/>
            <a:ext cx="2242628" cy="10163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Медицинск</a:t>
            </a: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ие изделия</a:t>
            </a:r>
            <a:endParaRPr sz="2000" b="1">
              <a:solidFill>
                <a:schemeClr val="tx1"/>
              </a:solidFill>
            </a:endParaRPr>
          </a:p>
        </p:txBody>
      </p:sp>
      <p:sp>
        <p:nvSpPr>
          <p:cNvPr id="15" name="" hidden="0"/>
          <p:cNvSpPr/>
          <p:nvPr isPhoto="0" userDrawn="0"/>
        </p:nvSpPr>
        <p:spPr bwMode="auto">
          <a:xfrm flipH="0" flipV="0">
            <a:off x="2807866" y="3992463"/>
            <a:ext cx="1841484" cy="424360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 марта 2025 -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8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16" name="Прямоугольник 9" hidden="0"/>
          <p:cNvSpPr/>
          <p:nvPr isPhoto="0" userDrawn="0"/>
        </p:nvSpPr>
        <p:spPr bwMode="auto">
          <a:xfrm flipH="0" flipV="0">
            <a:off x="2534677" y="2928716"/>
            <a:ext cx="2345321" cy="106374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Сладости и кондитерские изделия  </a:t>
            </a:r>
            <a:r>
              <a:rPr lang="ru-RU" sz="2200" b="1">
                <a:solidFill>
                  <a:schemeClr val="tx1"/>
                </a:solidFill>
                <a:latin typeface="Arial"/>
                <a:cs typeface="Arial"/>
              </a:rPr>
              <a:t>                       </a:t>
            </a:r>
            <a:r>
              <a:rPr lang="ru-RU" sz="1000" b="1">
                <a:solidFill>
                  <a:schemeClr val="tx1"/>
                </a:solidFill>
                <a:latin typeface="Arial"/>
                <a:cs typeface="Arial"/>
              </a:rPr>
              <a:t>в потребительской упаковке </a:t>
            </a:r>
            <a:endParaRPr sz="1000" b="1">
              <a:solidFill>
                <a:schemeClr val="tx1"/>
              </a:solidFill>
            </a:endParaRPr>
          </a:p>
        </p:txBody>
      </p:sp>
      <p:sp>
        <p:nvSpPr>
          <p:cNvPr id="17" name="Прямоугольник 9" hidden="0"/>
          <p:cNvSpPr/>
          <p:nvPr isPhoto="0" userDrawn="0"/>
        </p:nvSpPr>
        <p:spPr bwMode="auto">
          <a:xfrm flipH="0" flipV="0">
            <a:off x="7582221" y="2900135"/>
            <a:ext cx="2254249" cy="9316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Оптоволокно</a:t>
            </a:r>
            <a:endParaRPr sz="2000" b="1">
              <a:solidFill>
                <a:schemeClr val="tx1"/>
              </a:solidFill>
            </a:endParaRPr>
          </a:p>
        </p:txBody>
      </p:sp>
      <p:sp>
        <p:nvSpPr>
          <p:cNvPr id="18" name="" hidden="0"/>
          <p:cNvSpPr/>
          <p:nvPr isPhoto="0" userDrawn="0"/>
        </p:nvSpPr>
        <p:spPr bwMode="auto">
          <a:xfrm flipH="0" flipV="0">
            <a:off x="7853792" y="3835149"/>
            <a:ext cx="1766299" cy="581674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01 декабря 2023 -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19" name="Прямоугольник 9" hidden="0"/>
          <p:cNvSpPr/>
          <p:nvPr isPhoto="0" userDrawn="0"/>
        </p:nvSpPr>
        <p:spPr bwMode="auto">
          <a:xfrm flipH="0" flipV="0">
            <a:off x="5094109" y="2900135"/>
            <a:ext cx="2378806" cy="103740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Растворимые завариваемые напитки</a:t>
            </a:r>
            <a:r>
              <a:rPr lang="ru-RU" sz="2200" b="1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lang="ru-RU" sz="1000" b="1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72000" algn="ctr">
              <a:defRPr/>
            </a:pPr>
            <a:r>
              <a:rPr lang="ru-RU" sz="10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потребительской упаковке</a:t>
            </a:r>
            <a:r>
              <a:rPr lang="ru-RU" sz="1000" b="1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sz="1000" b="1">
              <a:solidFill>
                <a:schemeClr val="tx1"/>
              </a:solidFill>
            </a:endParaRPr>
          </a:p>
        </p:txBody>
      </p:sp>
      <p:sp>
        <p:nvSpPr>
          <p:cNvPr id="20" name="" hidden="0"/>
          <p:cNvSpPr/>
          <p:nvPr isPhoto="0" userDrawn="0"/>
        </p:nvSpPr>
        <p:spPr bwMode="auto">
          <a:xfrm flipH="0" flipV="0">
            <a:off x="5289810" y="3937545"/>
            <a:ext cx="1866211" cy="425686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 июня 2025 -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21" name="" hidden="0"/>
          <p:cNvSpPr/>
          <p:nvPr isPhoto="0" userDrawn="0"/>
        </p:nvSpPr>
        <p:spPr bwMode="auto">
          <a:xfrm flipH="0" flipV="0">
            <a:off x="435658" y="5479817"/>
            <a:ext cx="2088912" cy="499561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ctr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 апреля 2024 - </a:t>
            </a: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                        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22" name="Прямоугольник 9" hidden="0"/>
          <p:cNvSpPr/>
          <p:nvPr isPhoto="0" userDrawn="0"/>
        </p:nvSpPr>
        <p:spPr bwMode="auto">
          <a:xfrm flipH="0" flipV="0">
            <a:off x="255658" y="4751602"/>
            <a:ext cx="2369086" cy="7250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Отопительные приборы </a:t>
            </a:r>
            <a:endParaRPr sz="2000" b="1">
              <a:solidFill>
                <a:schemeClr val="tx1"/>
              </a:solidFill>
            </a:endParaRPr>
          </a:p>
        </p:txBody>
      </p:sp>
      <p:sp>
        <p:nvSpPr>
          <p:cNvPr id="23" name="Прямоугольник 9" hidden="0"/>
          <p:cNvSpPr/>
          <p:nvPr isPhoto="0" userDrawn="0"/>
        </p:nvSpPr>
        <p:spPr bwMode="auto">
          <a:xfrm flipH="0" flipV="0">
            <a:off x="2807866" y="4807929"/>
            <a:ext cx="2410799" cy="6124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Пиротехника, огнетушители</a:t>
            </a:r>
            <a:endParaRPr sz="2200" b="1">
              <a:solidFill>
                <a:schemeClr val="tx1"/>
              </a:solidFill>
            </a:endParaRPr>
          </a:p>
        </p:txBody>
      </p:sp>
      <p:sp>
        <p:nvSpPr>
          <p:cNvPr id="24" name="Прямоугольник 9" hidden="0"/>
          <p:cNvSpPr/>
          <p:nvPr isPhoto="0" userDrawn="0"/>
        </p:nvSpPr>
        <p:spPr bwMode="auto">
          <a:xfrm flipH="0" flipV="0">
            <a:off x="5320425" y="4804612"/>
            <a:ext cx="2184240" cy="6124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  Спортивное питание </a:t>
            </a:r>
            <a:endParaRPr sz="2200" b="1">
              <a:solidFill>
                <a:schemeClr val="tx1"/>
              </a:solidFill>
            </a:endParaRPr>
          </a:p>
        </p:txBody>
      </p:sp>
      <p:sp>
        <p:nvSpPr>
          <p:cNvPr id="25" name="Прямоугольник 9" hidden="0"/>
          <p:cNvSpPr/>
          <p:nvPr isPhoto="0" userDrawn="0"/>
        </p:nvSpPr>
        <p:spPr bwMode="auto">
          <a:xfrm flipH="0" flipV="0">
            <a:off x="9901441" y="4746214"/>
            <a:ext cx="2222160" cy="6124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Полимерные трубы </a:t>
            </a:r>
            <a:endParaRPr sz="2000" b="1">
              <a:solidFill>
                <a:schemeClr val="tx1"/>
              </a:solidFill>
            </a:endParaRPr>
          </a:p>
        </p:txBody>
      </p:sp>
      <p:sp>
        <p:nvSpPr>
          <p:cNvPr id="26" name="Прямоугольник 9" hidden="0"/>
          <p:cNvSpPr/>
          <p:nvPr isPhoto="0" userDrawn="0"/>
        </p:nvSpPr>
        <p:spPr bwMode="auto">
          <a:xfrm flipH="0" flipV="0">
            <a:off x="7672972" y="4782744"/>
            <a:ext cx="2072747" cy="6124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Кабельная продукция </a:t>
            </a:r>
            <a:endParaRPr sz="2200" b="1">
              <a:solidFill>
                <a:schemeClr val="tx1"/>
              </a:solidFill>
            </a:endParaRPr>
          </a:p>
        </p:txBody>
      </p:sp>
      <p:sp>
        <p:nvSpPr>
          <p:cNvPr id="27" name="" hidden="0"/>
          <p:cNvSpPr/>
          <p:nvPr isPhoto="0" userDrawn="0"/>
        </p:nvSpPr>
        <p:spPr bwMode="auto">
          <a:xfrm flipH="0" flipV="0">
            <a:off x="3356411" y="5507808"/>
            <a:ext cx="1403415" cy="292115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 июля 2024 - </a:t>
            </a: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28" name="" hidden="0"/>
          <p:cNvSpPr/>
          <p:nvPr isPhoto="0" userDrawn="0"/>
        </p:nvSpPr>
        <p:spPr bwMode="auto">
          <a:xfrm flipH="0" flipV="0">
            <a:off x="5640871" y="5462866"/>
            <a:ext cx="1649153" cy="533463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 июня 2025 -</a:t>
            </a:r>
            <a:b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</a:b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29" name="" hidden="0"/>
          <p:cNvSpPr/>
          <p:nvPr isPhoto="0" userDrawn="0"/>
        </p:nvSpPr>
        <p:spPr bwMode="auto">
          <a:xfrm flipH="0" flipV="0">
            <a:off x="8119740" y="5476627"/>
            <a:ext cx="1500350" cy="457234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20 мая 2024 -</a:t>
            </a:r>
            <a:b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</a:b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26 февраля 2026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30" name="" hidden="0"/>
          <p:cNvSpPr/>
          <p:nvPr isPhoto="0" userDrawn="0"/>
        </p:nvSpPr>
        <p:spPr bwMode="auto">
          <a:xfrm flipH="0" flipV="0">
            <a:off x="10293828" y="5479817"/>
            <a:ext cx="1603420" cy="457234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25 октября 2024 -</a:t>
            </a:r>
            <a:b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</a:b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31" name="Овал 13" hidden="0"/>
          <p:cNvSpPr/>
          <p:nvPr isPhoto="0" userDrawn="0"/>
        </p:nvSpPr>
        <p:spPr bwMode="auto">
          <a:xfrm>
            <a:off x="118537" y="1472882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accent1"/>
                </a:solidFill>
              </a:rPr>
              <a:t>1</a:t>
            </a:r>
            <a:endParaRPr/>
          </a:p>
        </p:txBody>
      </p:sp>
      <p:sp>
        <p:nvSpPr>
          <p:cNvPr id="32" name="Овал 13" hidden="0"/>
          <p:cNvSpPr/>
          <p:nvPr isPhoto="0" userDrawn="0"/>
        </p:nvSpPr>
        <p:spPr bwMode="auto">
          <a:xfrm>
            <a:off x="2354677" y="1587416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accent1"/>
                </a:solidFill>
              </a:rPr>
              <a:t>2</a:t>
            </a:r>
            <a:endParaRPr/>
          </a:p>
        </p:txBody>
      </p:sp>
      <p:sp>
        <p:nvSpPr>
          <p:cNvPr id="33" name="Овал 13" hidden="0"/>
          <p:cNvSpPr/>
          <p:nvPr isPhoto="0" userDrawn="0"/>
        </p:nvSpPr>
        <p:spPr bwMode="auto">
          <a:xfrm>
            <a:off x="5130399" y="1545165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accent1"/>
                </a:solidFill>
              </a:rPr>
              <a:t>3</a:t>
            </a:r>
            <a:endParaRPr/>
          </a:p>
        </p:txBody>
      </p:sp>
      <p:sp>
        <p:nvSpPr>
          <p:cNvPr id="34" name="Овал 13" hidden="0"/>
          <p:cNvSpPr/>
          <p:nvPr isPhoto="0" userDrawn="0"/>
        </p:nvSpPr>
        <p:spPr bwMode="auto">
          <a:xfrm flipH="1" flipV="0">
            <a:off x="7081333" y="1598271"/>
            <a:ext cx="473693" cy="2803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accent1"/>
                </a:solidFill>
              </a:rPr>
              <a:t>4</a:t>
            </a:r>
            <a:endParaRPr/>
          </a:p>
        </p:txBody>
      </p:sp>
      <p:sp>
        <p:nvSpPr>
          <p:cNvPr id="35" name="Овал 13" hidden="0"/>
          <p:cNvSpPr/>
          <p:nvPr isPhoto="0" userDrawn="0"/>
        </p:nvSpPr>
        <p:spPr bwMode="auto">
          <a:xfrm>
            <a:off x="23287" y="3322900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700">
                <a:solidFill>
                  <a:schemeClr val="accent1"/>
                </a:solidFill>
              </a:rPr>
              <a:t>6</a:t>
            </a:r>
            <a:endParaRPr/>
          </a:p>
        </p:txBody>
      </p:sp>
      <p:sp>
        <p:nvSpPr>
          <p:cNvPr id="36" name="Овал 13" hidden="0"/>
          <p:cNvSpPr/>
          <p:nvPr isPhoto="0" userDrawn="0"/>
        </p:nvSpPr>
        <p:spPr bwMode="auto">
          <a:xfrm>
            <a:off x="2389261" y="3275391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accent1"/>
                </a:solidFill>
              </a:rPr>
              <a:t>7</a:t>
            </a:r>
            <a:endParaRPr/>
          </a:p>
        </p:txBody>
      </p:sp>
      <p:sp>
        <p:nvSpPr>
          <p:cNvPr id="37" name="Овал 13" hidden="0"/>
          <p:cNvSpPr/>
          <p:nvPr isPhoto="0" userDrawn="0"/>
        </p:nvSpPr>
        <p:spPr bwMode="auto">
          <a:xfrm flipH="0" flipV="0">
            <a:off x="4980742" y="3217757"/>
            <a:ext cx="360000" cy="40216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accent1"/>
                </a:solidFill>
              </a:rPr>
              <a:t>8</a:t>
            </a:r>
            <a:endParaRPr/>
          </a:p>
        </p:txBody>
      </p:sp>
      <p:sp>
        <p:nvSpPr>
          <p:cNvPr id="38" name="Овал 13" hidden="0"/>
          <p:cNvSpPr/>
          <p:nvPr isPhoto="0" userDrawn="0"/>
        </p:nvSpPr>
        <p:spPr bwMode="auto">
          <a:xfrm>
            <a:off x="7472916" y="3142900"/>
            <a:ext cx="360000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>
                <a:solidFill>
                  <a:schemeClr val="accent1"/>
                </a:solidFill>
              </a:rPr>
              <a:t>9</a:t>
            </a:r>
            <a:endParaRPr/>
          </a:p>
        </p:txBody>
      </p:sp>
      <p:sp>
        <p:nvSpPr>
          <p:cNvPr id="39" name="Овал 13" hidden="0"/>
          <p:cNvSpPr/>
          <p:nvPr isPhoto="0" userDrawn="0"/>
        </p:nvSpPr>
        <p:spPr bwMode="auto">
          <a:xfrm flipH="0" flipV="0">
            <a:off x="7496" y="4998625"/>
            <a:ext cx="582083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>
                <a:solidFill>
                  <a:schemeClr val="accent1"/>
                </a:solidFill>
              </a:rPr>
              <a:t>11</a:t>
            </a:r>
            <a:endParaRPr/>
          </a:p>
        </p:txBody>
      </p:sp>
      <p:sp>
        <p:nvSpPr>
          <p:cNvPr id="40" name="Овал 13" hidden="0"/>
          <p:cNvSpPr/>
          <p:nvPr isPhoto="0" userDrawn="0"/>
        </p:nvSpPr>
        <p:spPr bwMode="auto">
          <a:xfrm flipH="0" flipV="0">
            <a:off x="2625749" y="4952999"/>
            <a:ext cx="546950" cy="362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/>
            </a:pPr>
            <a:r>
              <a:rPr lang="ru-RU" sz="1200">
                <a:solidFill>
                  <a:schemeClr val="accent1"/>
                </a:solidFill>
              </a:rPr>
              <a:t>12</a:t>
            </a:r>
            <a:endParaRPr sz="1200"/>
          </a:p>
        </p:txBody>
      </p:sp>
      <p:sp>
        <p:nvSpPr>
          <p:cNvPr id="41" name="Овал 13" hidden="0"/>
          <p:cNvSpPr/>
          <p:nvPr isPhoto="0" userDrawn="0"/>
        </p:nvSpPr>
        <p:spPr bwMode="auto">
          <a:xfrm flipH="0" flipV="0">
            <a:off x="9732912" y="4902185"/>
            <a:ext cx="560916" cy="3735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>
                <a:solidFill>
                  <a:schemeClr val="accent1"/>
                </a:solidFill>
              </a:rPr>
              <a:t>15</a:t>
            </a:r>
            <a:endParaRPr sz="1200"/>
          </a:p>
        </p:txBody>
      </p:sp>
      <p:sp>
        <p:nvSpPr>
          <p:cNvPr id="42" name="Овал 13" hidden="0"/>
          <p:cNvSpPr/>
          <p:nvPr isPhoto="0" userDrawn="0"/>
        </p:nvSpPr>
        <p:spPr bwMode="auto">
          <a:xfrm flipH="0" flipV="0">
            <a:off x="7513212" y="4924053"/>
            <a:ext cx="540489" cy="3735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400">
                <a:solidFill>
                  <a:schemeClr val="accent1"/>
                </a:solidFill>
              </a:rPr>
              <a:t>14</a:t>
            </a:r>
            <a:endParaRPr sz="1500"/>
          </a:p>
        </p:txBody>
      </p:sp>
      <p:sp>
        <p:nvSpPr>
          <p:cNvPr id="43" name="Овал 13" hidden="0"/>
          <p:cNvSpPr/>
          <p:nvPr isPhoto="0" userDrawn="0"/>
        </p:nvSpPr>
        <p:spPr bwMode="auto">
          <a:xfrm flipH="0" flipV="0">
            <a:off x="5160742" y="4973646"/>
            <a:ext cx="509656" cy="3432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/>
            </a:pPr>
            <a:r>
              <a:rPr lang="ru-RU" sz="1200">
                <a:solidFill>
                  <a:schemeClr val="accent1"/>
                </a:solidFill>
              </a:rPr>
              <a:t>13</a:t>
            </a:r>
            <a:endParaRPr sz="1200"/>
          </a:p>
        </p:txBody>
      </p:sp>
      <p:sp>
        <p:nvSpPr>
          <p:cNvPr id="44" name="Прямоугольник 9" hidden="0"/>
          <p:cNvSpPr/>
          <p:nvPr isPhoto="0" userDrawn="0"/>
        </p:nvSpPr>
        <p:spPr bwMode="auto">
          <a:xfrm flipH="0" flipV="0">
            <a:off x="9950681" y="1312333"/>
            <a:ext cx="2123679" cy="84032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Автозапчасти</a:t>
            </a:r>
            <a:endParaRPr sz="1800" b="1">
              <a:solidFill>
                <a:schemeClr val="tx1"/>
              </a:solidFill>
            </a:endParaRPr>
          </a:p>
        </p:txBody>
      </p:sp>
      <p:sp>
        <p:nvSpPr>
          <p:cNvPr id="45" name="Овал 13" hidden="0"/>
          <p:cNvSpPr/>
          <p:nvPr isPhoto="0" userDrawn="0"/>
        </p:nvSpPr>
        <p:spPr bwMode="auto">
          <a:xfrm flipH="0" flipV="0">
            <a:off x="9766370" y="1604158"/>
            <a:ext cx="426462" cy="3432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/>
            </a:pPr>
            <a:r>
              <a:rPr lang="ru-RU" sz="1200">
                <a:solidFill>
                  <a:schemeClr val="accent1"/>
                </a:solidFill>
              </a:rPr>
              <a:t>5</a:t>
            </a:r>
            <a:endParaRPr sz="1200"/>
          </a:p>
        </p:txBody>
      </p:sp>
      <p:sp>
        <p:nvSpPr>
          <p:cNvPr id="46" name="" hidden="0"/>
          <p:cNvSpPr/>
          <p:nvPr isPhoto="0" userDrawn="0"/>
        </p:nvSpPr>
        <p:spPr bwMode="auto">
          <a:xfrm flipH="0" flipV="0">
            <a:off x="10187945" y="2103082"/>
            <a:ext cx="1649152" cy="533462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25 февраля 2025 -</a:t>
            </a:r>
            <a:b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</a:b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28 февраля 2026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47" name="Прямоугольник 9" hidden="0"/>
          <p:cNvSpPr/>
          <p:nvPr isPhoto="0" userDrawn="0"/>
        </p:nvSpPr>
        <p:spPr bwMode="auto">
          <a:xfrm flipH="0" flipV="0">
            <a:off x="9979601" y="2900134"/>
            <a:ext cx="2139397" cy="93167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defRPr/>
            </a:pPr>
            <a:r>
              <a:rPr lang="ru-RU" sz="2000" b="1">
                <a:solidFill>
                  <a:schemeClr val="tx1"/>
                </a:solidFill>
                <a:latin typeface="Arial"/>
                <a:cs typeface="Arial"/>
              </a:rPr>
              <a:t>Бритвы и лезвия </a:t>
            </a:r>
            <a:endParaRPr sz="2200" b="1">
              <a:solidFill>
                <a:schemeClr val="tx1"/>
              </a:solidFill>
            </a:endParaRPr>
          </a:p>
        </p:txBody>
      </p:sp>
      <p:sp>
        <p:nvSpPr>
          <p:cNvPr id="48" name="" hidden="0"/>
          <p:cNvSpPr/>
          <p:nvPr isPhoto="0" userDrawn="0"/>
        </p:nvSpPr>
        <p:spPr bwMode="auto">
          <a:xfrm flipH="0" flipV="0">
            <a:off x="10212390" y="3835148"/>
            <a:ext cx="1766298" cy="581673"/>
          </a:xfrm>
        </p:spPr>
        <p:txBody>
          <a:bodyPr rot="0" spcFirstLastPara="0" vertOverflow="overflow" horzOverflow="clip" vert="horz" wrap="square" lIns="91440" tIns="45720" rIns="91440" bIns="45720" numCol="1" spcCol="0" rtlCol="0" fromWordArt="0" anchor="t" anchorCtr="0" forceAA="0" upright="0" compatLnSpc="1">
            <a:prstTxWarp prst="textNoShape"/>
            <a:noAutofit/>
          </a:bodyPr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1 июня 2025 -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  <a:p>
            <a:pPr algn="ctr">
              <a:defRPr/>
            </a:pPr>
            <a:r>
              <a:rPr sz="1200" b="1" i="0" u="none">
                <a:solidFill>
                  <a:srgbClr val="363634"/>
                </a:solidFill>
                <a:latin typeface="Liberation Sans"/>
                <a:ea typeface="Liberation Sans"/>
                <a:cs typeface="Liberation Sans"/>
              </a:rPr>
              <a:t>31 августа 2025 </a:t>
            </a:r>
            <a:endParaRPr sz="1200" b="1" i="0" u="none">
              <a:solidFill>
                <a:srgbClr val="363634"/>
              </a:solidFill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49" name="Овал 13" hidden="0"/>
          <p:cNvSpPr/>
          <p:nvPr isPhoto="0" userDrawn="0"/>
        </p:nvSpPr>
        <p:spPr bwMode="auto">
          <a:xfrm flipH="0" flipV="0">
            <a:off x="9875333" y="3217757"/>
            <a:ext cx="560916" cy="36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200">
                <a:solidFill>
                  <a:schemeClr val="accent1"/>
                </a:solidFill>
              </a:rPr>
              <a:t>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1">
        <p:push dir="u"/>
      </p:transition>
    </mc:Choice>
    <mc:Fallback>
      <p:transition spd="slow" advClick="1">
        <p:push dir="u"/>
      </p:transition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Мойбизнес22">
  <a:themeElements>
    <a:clrScheme name="мойбизнес 22">
      <a:dk1>
        <a:srgbClr val="000000"/>
      </a:dk1>
      <a:lt1>
        <a:sysClr val="window" lastClr="FFFFFF"/>
      </a:lt1>
      <a:dk2>
        <a:srgbClr val="696464"/>
      </a:dk2>
      <a:lt2>
        <a:srgbClr val="E9E5DC"/>
      </a:lt2>
      <a:accent1>
        <a:srgbClr val="E04E39"/>
      </a:accent1>
      <a:accent2>
        <a:srgbClr val="623B2A"/>
      </a:accent2>
      <a:accent3>
        <a:srgbClr val="C39367"/>
      </a:accent3>
      <a:accent4>
        <a:srgbClr val="956251"/>
      </a:accent4>
      <a:accent5>
        <a:srgbClr val="918485"/>
      </a:accent5>
      <a:accent6>
        <a:srgbClr val="855D5D"/>
      </a:accent6>
      <a:hlink>
        <a:srgbClr val="002F87"/>
      </a:hlink>
      <a:folHlink>
        <a:srgbClr val="00BE37"/>
      </a:folHlink>
    </a:clrScheme>
    <a:fontScheme name="мойбизнес22">
      <a:majorFont>
        <a:latin typeface="Arial Black"/>
        <a:ea typeface="Arial"/>
        <a:cs typeface="Arial"/>
      </a:majorFont>
      <a:minorFont>
        <a:latin typeface="Arial"/>
        <a:ea typeface="Arial"/>
        <a:cs typeface="Arial"/>
      </a:minorFont>
    </a:fontScheme>
    <a:fmtScheme name="Справедливость">
      <a:fillStyleLst>
        <a:solidFill>
          <a:schemeClr val="phClr"/>
        </a:solidFill>
        <a:blipFill>
          <a:blip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algn="ctr" flip="none" sx="70000" sy="70000" tx="0" ty="0"/>
        </a:blipFill>
        <a:blipFill>
          <a:blip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algn="ctr" flip="none" sx="65000" sy="65000" tx="0" ty="0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algn="tl" flip="none" sx="55000" sy="55000" tx="0" ty="0"/>
        </a:blip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Р7-Офис/6.1.0.68</Application>
  <DocSecurity>0</DocSecurity>
  <PresentationFormat>Широкоэкранный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User_501</dc:creator>
  <cp:keywords/>
  <dc:description/>
  <dc:identifier/>
  <dc:language/>
  <cp:lastModifiedBy/>
  <cp:revision>760</cp:revision>
  <dcterms:created xsi:type="dcterms:W3CDTF">2020-02-11T09:11:24Z</dcterms:created>
  <dcterms:modified xsi:type="dcterms:W3CDTF">2025-08-11T05:46:42Z</dcterms:modified>
  <cp:category/>
  <cp:contentStatus/>
  <cp:version/>
</cp:coreProperties>
</file>